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0"/>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96" r:id="rId23"/>
    <p:sldId id="2497" r:id="rId24"/>
    <p:sldId id="2506" r:id="rId25"/>
    <p:sldId id="2508" r:id="rId26"/>
    <p:sldId id="2510" r:id="rId27"/>
    <p:sldId id="2512" r:id="rId28"/>
    <p:sldId id="2513" r:id="rId29"/>
    <p:sldId id="2514" r:id="rId30"/>
    <p:sldId id="2515" r:id="rId31"/>
    <p:sldId id="2517" r:id="rId32"/>
    <p:sldId id="2516" r:id="rId33"/>
    <p:sldId id="2519" r:id="rId34"/>
    <p:sldId id="2520" r:id="rId35"/>
    <p:sldId id="2521" r:id="rId36"/>
    <p:sldId id="2523" r:id="rId37"/>
    <p:sldId id="2524" r:id="rId38"/>
    <p:sldId id="252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F52"/>
    <a:srgbClr val="DB4545"/>
    <a:srgbClr val="EA9A5C"/>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4982" autoAdjust="0"/>
  </p:normalViewPr>
  <p:slideViewPr>
    <p:cSldViewPr snapToGrid="0">
      <p:cViewPr varScale="1">
        <p:scale>
          <a:sx n="74" d="100"/>
          <a:sy n="74" d="100"/>
        </p:scale>
        <p:origin x="1932" y="60"/>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to su </a:t>
            </a:r>
            <a:r>
              <a:rPr lang="sr-Latn-RS" sz="1200" dirty="0">
                <a:solidFill>
                  <a:sysClr val="windowText" lastClr="000000"/>
                </a:solidFill>
                <a:latin typeface="Calibri" panose="020F0502020204030204"/>
              </a:rPr>
              <a:t>funkcije koje deterministički, jednosmerno i uniformno mapiraju ulazne podatke u izlaze fiksnih dužina koji se nazivaju nazivaju heš vrednosti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Jednosmernost se postiže višestrukim </a:t>
            </a:r>
            <a:r>
              <a:rPr lang="en-US" dirty="0" err="1"/>
              <a:t>kori</a:t>
            </a:r>
            <a:r>
              <a:rPr lang="sr-Latn-RS" dirty="0"/>
              <a:t>šćenjem matematičkih operacija poput ostakta pri deljenju, bitskog ILI i bitskog shiftovanja koje </a:t>
            </a:r>
            <a:r>
              <a:rPr lang="en-US" dirty="0"/>
              <a:t>ODBACUJU</a:t>
            </a:r>
            <a:r>
              <a:rPr lang="sr-Latn-RS" dirty="0"/>
              <a:t> deo ulaznih informacija, i zbog toga je 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Dole su prikazani heksadecimalni izlazi nekih</a:t>
            </a:r>
            <a:r>
              <a:rPr lang="en-US" dirty="0"/>
              <a:t> </a:t>
            </a:r>
            <a:r>
              <a:rPr lang="sr-Latn-RS" dirty="0"/>
              <a:t>heš funkcija za proizvoljan korisnički unos. Na dalje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Jedan BLOK</a:t>
            </a:r>
            <a:r>
              <a:rPr lang="en-US" dirty="0"/>
              <a:t> </a:t>
            </a:r>
            <a:r>
              <a:rPr lang="sr-Latn-RS" dirty="0"/>
              <a:t>unutar lanca </a:t>
            </a:r>
            <a:r>
              <a:rPr lang="en-US" dirty="0"/>
              <a:t>se </a:t>
            </a:r>
            <a:r>
              <a:rPr lang="en-US" dirty="0" err="1"/>
              <a:t>sastoji</a:t>
            </a:r>
            <a:r>
              <a:rPr lang="en-US" dirty="0"/>
              <a:t> od </a:t>
            </a:r>
            <a:r>
              <a:rPr lang="sr-Latn-RS" dirty="0"/>
              <a:t>Data polja u kome su </a:t>
            </a:r>
            <a:r>
              <a:rPr lang="en-US" dirty="0" err="1"/>
              <a:t>proizvoljn</a:t>
            </a:r>
            <a:r>
              <a:rPr lang="sr-Latn-RS" dirty="0"/>
              <a:t>i podaci koji su deo ledgera i dodatnih polja koja opisuju i obezbeđuju ove podatke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koji predstavlja jedinstveni identifikator lanca koji mora biti isti kod svih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 Block ID koji je redni broj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celog bloka koja se dobija provlačenjem svih drugih polja zajedno kroz heš funkciju.</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Da bismo kreirali lanac, dodajemo još jedno polje zvano Previous Hash koje mora biti jednako heš vrednosti prethodnog bloka. Preko ova dva polja se svi blokovi ulančavaju jedan za drugim. Ukoliko se Hash ne poklapa sa narednim Previous Hashom, blok se smatra nevalidnim, što je u primeru označeno crvenom bojom.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ovakve strukture ako izmenimo bilo koji blok u lancu, </a:t>
            </a:r>
            <a:r>
              <a:rPr lang="en-US" dirty="0" err="1"/>
              <a:t>promene</a:t>
            </a:r>
            <a:r>
              <a:rPr lang="sr-Latn-RS" dirty="0"/>
              <a:t> će se propagirati sve do kraja lanca, tj. moraćemo da izmenimo i sve naredne blokove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Prvi blok u lancu može da ima proizvoljnu Previous Hash vrednost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latin typeface="Calibri" panose="020F0502020204030204"/>
              </a:rPr>
              <a:t>Podaci u bloku tehnički mogu biti bilo šta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latin typeface="Calibri" panose="020F0502020204030204"/>
              </a:rPr>
              <a:t>Najčešći primer jesu transakcije</a:t>
            </a:r>
            <a:r>
              <a:rPr lang="en-US" dirty="0"/>
              <a:t>, ne nu</a:t>
            </a:r>
            <a:r>
              <a:rPr lang="sr-Latn-RS" dirty="0"/>
              <a:t>žno novčane, ali pošto pravimo našu kriptovalutu, kod nas će prethodno Data polje biti zamenjeno </a:t>
            </a:r>
            <a:r>
              <a:rPr lang="en-US" dirty="0"/>
              <a:t>* </a:t>
            </a:r>
            <a:r>
              <a:rPr lang="sr-Latn-RS" dirty="0"/>
              <a:t>spiskom transakcija, gde svaka transakcija sadrži </a:t>
            </a:r>
            <a:r>
              <a:rPr lang="en-US" dirty="0"/>
              <a:t>* </a:t>
            </a:r>
            <a:r>
              <a:rPr lang="sr-Latn-RS" dirty="0"/>
              <a:t>broj tokena, </a:t>
            </a:r>
            <a:r>
              <a:rPr lang="en-US" dirty="0"/>
              <a:t>* </a:t>
            </a:r>
            <a:r>
              <a:rPr lang="sr-Latn-RS" dirty="0"/>
              <a:t>pošiljaoca i </a:t>
            </a:r>
            <a:r>
              <a:rPr lang="en-US" dirty="0"/>
              <a:t>* </a:t>
            </a:r>
            <a:r>
              <a:rPr lang="sr-Latn-RS" dirty="0"/>
              <a:t>primaoca</a:t>
            </a:r>
            <a:r>
              <a:rPr lang="en-US" dirty="0"/>
              <a:t>.</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imamo veoma bazični blokčejn koji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sr-Latn-RS" dirty="0"/>
              <a:t> tu dolazimo i do prvog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 to je kako sprečiti </a:t>
            </a:r>
            <a:r>
              <a:rPr lang="en-US" dirty="0" err="1"/>
              <a:t>korisnika</a:t>
            </a:r>
            <a:r>
              <a:rPr lang="sr-Latn-RS" dirty="0"/>
              <a:t> da pošalje više tokena nego što zapravo ima?</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r>
              <a:rPr lang="en-US" dirty="0"/>
              <a:t>. Pre </a:t>
            </a:r>
            <a:r>
              <a:rPr lang="en-US" dirty="0" err="1"/>
              <a:t>tih</a:t>
            </a:r>
            <a:r>
              <a:rPr lang="en-US" dirty="0"/>
              <a:t> </a:t>
            </a:r>
            <a:r>
              <a:rPr lang="en-US" dirty="0" err="1"/>
              <a:t>pravila</a:t>
            </a:r>
            <a:r>
              <a:rPr lang="en-US" dirty="0"/>
              <a:t> </a:t>
            </a:r>
            <a:r>
              <a:rPr lang="en-US" dirty="0" err="1"/>
              <a:t>moramo</a:t>
            </a:r>
            <a:r>
              <a:rPr lang="en-US" dirty="0"/>
              <a:t> </a:t>
            </a:r>
            <a:r>
              <a:rPr lang="en-US" dirty="0" err="1"/>
              <a:t>izmeniti</a:t>
            </a:r>
            <a:r>
              <a:rPr lang="en-US" dirty="0"/>
              <a:t> </a:t>
            </a:r>
            <a:r>
              <a:rPr lang="en-US" dirty="0" err="1"/>
              <a:t>strukturu</a:t>
            </a:r>
            <a:r>
              <a:rPr lang="sr-Latn-RS" dirty="0"/>
              <a:t> transakcija.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dodajemo nove polje References u kojoj se nalazi lista prethodnih blokova koji se navode kao dokaz porekla </a:t>
            </a:r>
            <a:r>
              <a:rPr lang="en-US" dirty="0" err="1"/>
              <a:t>tokena</a:t>
            </a:r>
            <a:r>
              <a:rPr lang="sr-Latn-RS" dirty="0"/>
              <a:t>. Ukupna količina tokena koje je </a:t>
            </a:r>
            <a:r>
              <a:rPr lang="en-US" dirty="0"/>
              <a:t>Nichole PRIMILA</a:t>
            </a:r>
            <a:r>
              <a:rPr lang="sr-Latn-RS" dirty="0"/>
              <a:t> u blokovima </a:t>
            </a:r>
            <a:r>
              <a:rPr lang="en-US" dirty="0"/>
              <a:t>2 </a:t>
            </a:r>
            <a:r>
              <a:rPr lang="en-US" dirty="0" err="1"/>
              <a:t>i</a:t>
            </a:r>
            <a:r>
              <a:rPr lang="en-US" dirty="0"/>
              <a:t> 3 </a:t>
            </a:r>
            <a:r>
              <a:rPr lang="sr-Latn-RS" dirty="0"/>
              <a:t>je ULAZ u</a:t>
            </a:r>
            <a:r>
              <a:rPr lang="en-US" dirty="0"/>
              <a:t> </a:t>
            </a:r>
            <a:r>
              <a:rPr lang="en-US" dirty="0" err="1"/>
              <a:t>trenutnu</a:t>
            </a:r>
            <a:r>
              <a:rPr lang="sr-Latn-RS" dirty="0"/>
              <a:t>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takođe svaku transakciju rastavljamo na dva dela koja čine IZLAZ</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iz ULAZA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Pravila</a:t>
            </a:r>
            <a:r>
              <a:rPr lang="en-US" dirty="0"/>
              <a:t> </a:t>
            </a:r>
            <a:r>
              <a:rPr lang="en-US" dirty="0" err="1"/>
              <a:t>koja</a:t>
            </a:r>
            <a:r>
              <a:rPr lang="en-US" dirty="0"/>
              <a:t> </a:t>
            </a:r>
            <a:r>
              <a:rPr lang="en-US" dirty="0" err="1"/>
              <a:t>va</a:t>
            </a:r>
            <a:r>
              <a:rPr lang="sr-Latn-RS" dirty="0"/>
              <a:t>že su: Zbir ulaza mora biti jednak zbiru izlaza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Transakcije moraju da se referišu na barem jedan prethodni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Nije moguće referisati se dva puta na isti blok ili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rešavamo uvođenjem posebne transakcije na početku svakog bloka zvanu Coinbase koja ima za cilj ubacivanje novih tokena u sistem.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Ona ima samo broj tokena i primaoca.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Početni genesis blok ubacuje prve tokene u sistem stavljajući za primaoca kreatora blockchaina, a videćemo kasnije kako se određuje ko je primalac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Obzirom da se novi tokeni stvaraju ni iz čega, nema smisla beskonačno upumpavati nove tokene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Zbog toga ćemo ograničiti ukupnu moguću količinu tokena u sistemu tako što ćemo prepoloviti coinbase na svakih N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Neka N bude 5 kod nas, a početni coinbase 20. Pomoću beskonačnog geometrijskog reda dobijamo da maksimalno može biti 200 tokena u sistemu.</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Sada k</a:t>
            </a:r>
            <a:r>
              <a:rPr lang="sr-Latn-RS" dirty="0">
                <a:solidFill>
                  <a:sysClr val="windowText" lastClr="000000"/>
                </a:solidFill>
                <a:latin typeface="Calibri" panose="020F0502020204030204"/>
              </a:rPr>
              <a:t>ada ubacimo sve ove izmene u naš blokčejn, </a:t>
            </a:r>
            <a:r>
              <a:rPr lang="en-US" dirty="0" err="1">
                <a:solidFill>
                  <a:sysClr val="windowText" lastClr="000000"/>
                </a:solidFill>
                <a:latin typeface="Calibri" panose="020F0502020204030204"/>
              </a:rPr>
              <a:t>imamo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kompletan</a:t>
            </a:r>
            <a:r>
              <a:rPr lang="en-US" dirty="0">
                <a:solidFill>
                  <a:sysClr val="windowText" lastClr="000000"/>
                </a:solidFill>
                <a:latin typeface="Calibri" panose="020F0502020204030204"/>
              </a:rPr>
              <a:t> s</a:t>
            </a:r>
            <a:r>
              <a:rPr lang="sr-Latn-RS" dirty="0">
                <a:solidFill>
                  <a:sysClr val="windowText" lastClr="000000"/>
                </a:solidFill>
                <a:latin typeface="Calibri" panose="020F0502020204030204"/>
              </a:rPr>
              <a:t>i</a:t>
            </a:r>
            <a:r>
              <a:rPr lang="en-US" dirty="0">
                <a:solidFill>
                  <a:sysClr val="windowText" lastClr="000000"/>
                </a:solidFill>
                <a:latin typeface="Calibri" panose="020F0502020204030204"/>
              </a:rPr>
              <a:t>stem za </a:t>
            </a:r>
            <a:r>
              <a:rPr lang="en-US" dirty="0" err="1">
                <a:solidFill>
                  <a:sysClr val="windowText" lastClr="000000"/>
                </a:solidFill>
                <a:latin typeface="Calibri" panose="020F0502020204030204"/>
              </a:rPr>
              <a:t>pra</a:t>
            </a:r>
            <a:r>
              <a:rPr lang="sr-Latn-RS" dirty="0">
                <a:solidFill>
                  <a:sysClr val="windowText" lastClr="000000"/>
                </a:solidFill>
                <a:latin typeface="Calibri" panose="020F0502020204030204"/>
              </a:rPr>
              <a:t>ćenje tokena od prvog do poslednjeg bloka i korisnici mogu da šalju jedino tokene koje trenutno imaju.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Međutim, ako Pera ima 50 tokena, MENE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i dalje ništa ne sprečava da dodam transakciju kojom Pera šalje MENI sve njegove tokene.</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sistema</a:t>
            </a:r>
          </a:p>
          <a:p>
            <a:pPr marL="228600" indent="-228600">
              <a:buAutoNum type="arabicParenR"/>
            </a:pPr>
            <a:r>
              <a:rPr lang="sr-Latn-RS" dirty="0"/>
              <a:t>Zatim ćemo pr</a:t>
            </a:r>
            <a:r>
              <a:rPr lang="en-US" dirty="0" err="1"/>
              <a:t>olaskom</a:t>
            </a:r>
            <a:r>
              <a:rPr lang="en-US" dirty="0"/>
              <a:t> </a:t>
            </a:r>
            <a:r>
              <a:rPr lang="sr-Latn-RS" dirty="0"/>
              <a:t>kroz njega graditi naš blockchain od nule, usput rešavajući probleme na koje nailazimo</a:t>
            </a:r>
          </a:p>
          <a:p>
            <a:pPr marL="228600" indent="-228600">
              <a:buAutoNum type="arabicParenR"/>
            </a:pPr>
            <a:r>
              <a:rPr lang="sr-Latn-RS" dirty="0"/>
              <a:t>I na kraju ću vam dati moj zaključak o samoj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a:t>
            </a:r>
            <a:r>
              <a:rPr lang="sr-Latn-RS" sz="1200" dirty="0">
                <a:solidFill>
                  <a:sysClr val="windowText" lastClr="000000"/>
                </a:solidFill>
                <a:latin typeface="Calibri" panose="020F0502020204030204"/>
              </a:rPr>
              <a:t>Svaki entitet koji želi da ima svoj digitalni potpis poseduje privatni i javni ključ. P</a:t>
            </a:r>
            <a:r>
              <a:rPr lang="sr-Latn-RS" dirty="0"/>
              <a:t>rivatni čuva u tajnosti, a javni oglašava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t>
            </a:r>
            <a:r>
              <a:rPr lang="sr-Latn-RS" sz="1200" dirty="0">
                <a:solidFill>
                  <a:sysClr val="windowText" lastClr="000000"/>
                </a:solidFill>
                <a:latin typeface="Calibri" panose="020F0502020204030204"/>
              </a:rPr>
              <a:t>Javni ključ se generiše na osnovu privatnog </a:t>
            </a:r>
            <a:r>
              <a:rPr lang="sr-Latn-RS" dirty="0"/>
              <a:t>tako da nije moguće unazad dobiti privatni od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Ovime postižemo sledeće: Ukoliko imamo javni ključ pošiljaoca i on nam pošalje potpisanu poruku, mi možemo zagarantovati potvrditi da 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 Poruka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4.B) I da smo je zaista dobili od pošiljaoca, a ne od nekoga ko se lažno predstavlja kao on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 Digitalne </a:t>
            </a:r>
            <a:r>
              <a:rPr lang="en-US" dirty="0" err="1"/>
              <a:t>potpis</a:t>
            </a:r>
            <a:r>
              <a:rPr lang="sr-Latn-RS" dirty="0"/>
              <a:t>e</a:t>
            </a:r>
            <a:r>
              <a:rPr lang="en-US" dirty="0"/>
              <a:t> </a:t>
            </a:r>
            <a:r>
              <a:rPr lang="en-US" dirty="0" err="1"/>
              <a:t>koristite</a:t>
            </a:r>
            <a:r>
              <a:rPr lang="en-US" dirty="0"/>
              <a:t> </a:t>
            </a:r>
            <a:r>
              <a:rPr lang="en-US" dirty="0" err="1"/>
              <a:t>svakodnevno</a:t>
            </a:r>
            <a:r>
              <a:rPr lang="en-US" dirty="0"/>
              <a:t> </a:t>
            </a:r>
            <a:r>
              <a:rPr lang="en-US" dirty="0" err="1"/>
              <a:t>na</a:t>
            </a:r>
            <a:r>
              <a:rPr lang="en-US" dirty="0"/>
              <a:t> </a:t>
            </a:r>
            <a:r>
              <a:rPr lang="en-US" dirty="0" err="1"/>
              <a:t>internetu</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Inače klikom na katanac u search baru možete da proverite koji algoritam </a:t>
            </a:r>
            <a:r>
              <a:rPr lang="en-US" dirty="0" err="1"/>
              <a:t>koristi</a:t>
            </a:r>
            <a:r>
              <a:rPr lang="en-US" dirty="0"/>
              <a:t> </a:t>
            </a:r>
            <a:r>
              <a:rPr lang="en-US" dirty="0" err="1"/>
              <a:t>sajt</a:t>
            </a:r>
            <a:r>
              <a:rPr lang="sr-Latn-RS" dirty="0"/>
              <a:t>. Na primer ETF koristi RSA. Sa druge strane Bitcoin i moja implementacija koriste ECDSA algoritam.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Površno ćemo proći kroz njega,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sr-Latn-RS" dirty="0"/>
              <a:t>On koristi eliptičke krive ovog oblika</a:t>
            </a:r>
            <a:r>
              <a:rPr lang="en-US" dirty="0"/>
              <a:t> </a:t>
            </a:r>
            <a:r>
              <a:rPr lang="en-US" dirty="0" err="1"/>
              <a:t>i</a:t>
            </a:r>
            <a:r>
              <a:rPr lang="en-US" dirty="0"/>
              <a:t> </a:t>
            </a:r>
            <a:r>
              <a:rPr lang="en-US" dirty="0" err="1"/>
              <a:t>operaciju</a:t>
            </a:r>
            <a:r>
              <a:rPr lang="en-US" dirty="0"/>
              <a:t> </a:t>
            </a:r>
            <a:r>
              <a:rPr lang="en-US" dirty="0" err="1"/>
              <a:t>mno</a:t>
            </a:r>
            <a:r>
              <a:rPr lang="sr-Latn-RS" dirty="0"/>
              <a:t>ženja tačke skalarom.</a:t>
            </a:r>
            <a:r>
              <a:rPr lang="en-US" dirty="0"/>
              <a:t> </a:t>
            </a:r>
            <a:r>
              <a:rPr lang="en-US" dirty="0" err="1"/>
              <a:t>Ov</a:t>
            </a:r>
            <a:r>
              <a:rPr lang="sr-Latn-RS" dirty="0"/>
              <a:t>o je primer jedne eliptičke</a:t>
            </a:r>
            <a:r>
              <a:rPr lang="en-US" dirty="0"/>
              <a:t> </a:t>
            </a:r>
            <a:r>
              <a:rPr lang="en-US" dirty="0" err="1"/>
              <a:t>kriva</a:t>
            </a:r>
            <a:r>
              <a:rPr lang="en-US" dirty="0"/>
              <a:t> u BESKO</a:t>
            </a:r>
            <a:r>
              <a:rPr lang="sr-Latn-RS" dirty="0"/>
              <a:t>NAČNOM polju realnih brojeva, tj. bez mod p.</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Ovako izgleda kriva sa Mod P,tj. nad KONAČNIM poljem veličine P, gomila raštrkanih tačaka, i operacija množenja koja nema svoj inverz, tako da ako poznajemo P i Q ne možemo da izračunamo da nam je n 16.</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Poslednja jednačina je zapravo eliptička kriva koju Bitcoin koristi tako da ćemo je i mi koristiti. Parametar A je nula, a P je nazamislivo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Potpis koji algoritam generiše je uređeni par celih brojeva.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Ovde je dat ceo algoritam potpisivanja i verifikovanja poruke, nećemo detaljno proći kroz njega, već samo hoću da vam skrenem pažnju na par bitnih stvari.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Recimo da Ana šalje poruku Branku: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Prva bitna stvar je da oni moraju pre same komunikacije unapred da se dogovore </a:t>
            </a:r>
            <a:r>
              <a:rPr lang="en-US" dirty="0" err="1"/>
              <a:t>oko</a:t>
            </a:r>
            <a:r>
              <a:rPr lang="en-US" dirty="0"/>
              <a:t> </a:t>
            </a:r>
            <a:r>
              <a:rPr lang="en-US" dirty="0" err="1"/>
              <a:t>ovih</a:t>
            </a:r>
            <a:r>
              <a:rPr lang="en-US" dirty="0"/>
              <a:t> </a:t>
            </a:r>
            <a:r>
              <a:rPr lang="en-US" dirty="0" err="1"/>
              <a:t>parametara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t>
            </a:r>
            <a:r>
              <a:rPr lang="en-US" dirty="0"/>
              <a:t>Druga</a:t>
            </a:r>
            <a:r>
              <a:rPr lang="sr-Latn-RS" dirty="0"/>
              <a:t> bitna stvar je: Potpis zavisi od same poruke koja se šalje, to znači da će za svaku novu poruku Anin potpis biti drugačiji. Ovo je VEOMA bitan sigurnosni mehanizam.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t</a:t>
            </a:r>
            <a:r>
              <a:rPr lang="en-US" dirty="0"/>
              <a:t>re</a:t>
            </a:r>
            <a:r>
              <a:rPr lang="sr-Latn-RS" dirty="0"/>
              <a:t>ća bitna stvar jeste: Branko uspešno može da validira SVAKU Aninu poruku poznavanjem Aninog javnog ključa.</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Ovde možemo da vidimo na primeru njihovu komunikaciju.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Validan potpis poruke je mogla da generiše SAMO Ana (ukoliko joj naravno nije ukraden privatni ključ), a Branko može da potvrdi da je poruka neizmenjena i da je zaista mogla da dođe SAMO od nje. Ukoliko je izmenjeno bilo šta od ovih polja poruka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Sad smo onemogućili korisnicima da šalju transakcije u tuđe ime. Međutim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mene da jednostavno kopiram transakciju gde mi je neko poslao 10tokena sa ledgera zajedno sa njenim potpisom? Pošto su transakcije identične i potpis će biti identičan tako da je onda i moja KOPIJA transakcije takođe validna.</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Da bi smo izbegli ovaj problem moramo da obezbedimo da je svaka transakcija različita</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 </a:t>
            </a:r>
            <a:r>
              <a:rPr lang="sr-Latn-RS" dirty="0"/>
              <a:t>Srećom postoji jednostavno rešenje za to, uvešćemo ID transakcije koji će ulaziti u poruku koja se potpisuje. On broji transakcije PO pošiljaocu.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a:t>
            </a:r>
            <a:r>
              <a:rPr lang="en-US" dirty="0"/>
              <a:t>* </a:t>
            </a:r>
            <a:r>
              <a:rPr lang="sr-Latn-RS" dirty="0"/>
              <a:t>Druga novina koju uvodimo jeste umesto imena korisnika koristićemo njihove javne ključeve.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a:t>* </a:t>
            </a:r>
            <a:r>
              <a:rPr lang="sr-Latn-RS" dirty="0"/>
              <a:t>I svaka transakcija će imati potpis koji </a:t>
            </a:r>
            <a:r>
              <a:rPr lang="en-US" dirty="0"/>
              <a:t>BILO KO</a:t>
            </a:r>
            <a:r>
              <a:rPr lang="sr-Latn-RS" dirty="0"/>
              <a:t>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potpuno onemogućili menjanje tuđih transakcija ili dodavanje transakcija u tuđe ime.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Recimo da sam poslao Peri 100 tokena za njegov Auto. On vidi na ledgeru transakciju i pošalje mi Auto. Ja tek nakon što dobijem Auto izmenim transakciju tako da piše da sam mu poslao samo 1 token.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a:t>
            </a:r>
            <a:r>
              <a:rPr lang="en-US" dirty="0"/>
              <a:t> </a:t>
            </a:r>
            <a:r>
              <a:rPr lang="sr-Latn-RS" dirty="0"/>
              <a:t>Ovo je takozvani double spend problem, i čest je problem kod blokčejnova.</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Jedno moguće rešenje je namerno uvođenje računski komplikovanog problema prilikom izmene ili dodavanja bloka kojim bi postigli sledeće: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da stigne </a:t>
            </a:r>
            <a:r>
              <a:rPr lang="en-US" dirty="0"/>
              <a:t>* </a:t>
            </a:r>
            <a:r>
              <a:rPr lang="sr-Latn-RS" dirty="0"/>
              <a:t>da izmeni taj blok pre nego što ostatak mreže doda </a:t>
            </a:r>
            <a:r>
              <a:rPr lang="en-US" dirty="0"/>
              <a:t>* </a:t>
            </a:r>
            <a:r>
              <a:rPr lang="sr-Latn-RS" dirty="0"/>
              <a:t>novi </a:t>
            </a:r>
            <a:r>
              <a:rPr lang="en-US" dirty="0"/>
              <a:t>VALIDAN</a:t>
            </a:r>
            <a:r>
              <a:rPr lang="sr-Latn-RS" dirty="0"/>
              <a:t> blok u lanac.</a:t>
            </a:r>
            <a:r>
              <a:rPr lang="en-US" dirty="0"/>
              <a:t> * </a:t>
            </a:r>
            <a:r>
              <a:rPr lang="sr-Latn-RS" dirty="0"/>
              <a:t>Nikad neće moći da stigne ostatak mreže koji zajedničkom snagom dodaje nove blokove </a:t>
            </a:r>
            <a:r>
              <a:rPr lang="en-US" dirty="0"/>
              <a:t>* </a:t>
            </a:r>
            <a:r>
              <a:rPr lang="sr-Latn-RS" dirty="0"/>
              <a:t>i drugi čvorovi mu neće verovati jer ima </a:t>
            </a:r>
            <a:r>
              <a:rPr lang="en-US" dirty="0" err="1"/>
              <a:t>nevalid</a:t>
            </a:r>
            <a:r>
              <a:rPr lang="sr-Latn-RS" dirty="0"/>
              <a:t>nu verziju</a:t>
            </a:r>
            <a:r>
              <a:rPr lang="en-US" dirty="0"/>
              <a:t> </a:t>
            </a:r>
            <a:r>
              <a:rPr lang="en-US" dirty="0" err="1"/>
              <a:t>lanc</a:t>
            </a:r>
            <a:r>
              <a:rPr lang="sr-Latn-RS" dirty="0"/>
              <a:t>a</a:t>
            </a:r>
            <a:r>
              <a:rPr lang="en-US" dirty="0"/>
              <a:t> *</a:t>
            </a:r>
            <a:r>
              <a:rPr lang="sr-Latn-R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Rekli smo već na početku da ne možemo da dobijemo ulaz heš funkcije na osnovu njenog izlaza.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Postavićemo uslov da heš polje bloka mora biti manje ili jednako nekoj vrednosti,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4) Tu vrednost ćemo podešavati pomoću novog polja koje uvodimo zvano težina, tako što njime određujemo broj početnih nula binarne heš vrednosti bloka. U primeru možete videti tu vrednost i u heksadecimalnom obliku koju ćemo koristiti na dalje.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Odgovor je pa ne možemo naravno, tako da uvedimo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vrv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upravo rudar koji prvi pronađe odgovarajući Nonce dobija Coinbase transakciju kao nagradu.</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šta je to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Kako rudarenje izgleda u praksi: Rudari prikupe validne transakcije od ostalih čvorova, stave ih u blok, i stave sami sebe kao primaoca Coinbasea. Isprobavaju sve moguće vrednosti Noncea dok neko od njih ne dobije validan heš. Taj rudar koji je uspešno izrudario blok ga prosleđuje ostalim čvorovima u mreži.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Rudarenje je u suštini statistička igra, što više procesorske snage imamo to je veća šansa da baš mi pronađemo odgovarajući Nonce jer smo isprobali više vrednosti. Ovo čini blockchain bezbednim, jer pojedinačni napadači imaju mnogo manje procesorske snage od kombinovanog ostatka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en-US" dirty="0" err="1"/>
              <a:t>Rudarenje</a:t>
            </a:r>
            <a:r>
              <a:rPr lang="en-US" dirty="0"/>
              <a:t> je </a:t>
            </a:r>
            <a:r>
              <a:rPr lang="en-US" dirty="0" err="1"/>
              <a:t>zapravo</a:t>
            </a:r>
            <a:r>
              <a:rPr lang="en-US" dirty="0"/>
              <a:t> </a:t>
            </a:r>
            <a:r>
              <a:rPr lang="en-US" dirty="0" err="1"/>
              <a:t>jedan</a:t>
            </a:r>
            <a:r>
              <a:rPr lang="en-US" dirty="0"/>
              <a:t> od </a:t>
            </a:r>
            <a:r>
              <a:rPr lang="en-US" dirty="0" err="1"/>
              <a:t>tzv</a:t>
            </a:r>
            <a:r>
              <a:rPr lang="en-US" dirty="0"/>
              <a:t>. </a:t>
            </a:r>
            <a:r>
              <a:rPr lang="en-US" dirty="0" err="1"/>
              <a:t>Konsenzus</a:t>
            </a:r>
            <a:r>
              <a:rPr lang="en-US" dirty="0"/>
              <a:t> </a:t>
            </a:r>
            <a:r>
              <a:rPr lang="en-US" dirty="0" err="1"/>
              <a:t>algoritama</a:t>
            </a:r>
            <a:r>
              <a:rPr lang="en-US" dirty="0"/>
              <a:t> koji se </a:t>
            </a:r>
            <a:r>
              <a:rPr lang="en-US" dirty="0" err="1"/>
              <a:t>zove</a:t>
            </a:r>
            <a:r>
              <a:rPr lang="en-US" dirty="0"/>
              <a:t> </a:t>
            </a:r>
            <a:r>
              <a:rPr lang="en-US" dirty="0" err="1"/>
              <a:t>dokaz</a:t>
            </a:r>
            <a:r>
              <a:rPr lang="en-US" dirty="0"/>
              <a:t> </a:t>
            </a:r>
            <a:r>
              <a:rPr lang="en-US" dirty="0" err="1"/>
              <a:t>radom</a:t>
            </a:r>
            <a:r>
              <a:rPr lang="en-US" dirty="0"/>
              <a:t>, </a:t>
            </a:r>
            <a:r>
              <a:rPr lang="en-US" dirty="0" err="1"/>
              <a:t>tj</a:t>
            </a:r>
            <a:r>
              <a:rPr lang="en-US" dirty="0"/>
              <a:t>. Proof of Work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r>
              <a:rPr lang="en-US" dirty="0"/>
              <a:t>) </a:t>
            </a:r>
            <a:r>
              <a:rPr lang="sr-Latn-RS" dirty="0"/>
              <a:t>Čvorovi koriste ove algoritme kako bi postigli dogovor sa drugim, njima nepoznatim čvorovima u mreži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Zahvaljujući njima, malicioznim čvorovima je jednostavno finansijski neisplativo da pokušaju da podmetnu nevalidan blok ostatku mreže, jer drugi čvorovi mogu vrlo lako proveriti sve informacije koje dobiju. I potpise transakcija i da li heš vrednost bloka odgovara dobijenom Noncu unutar bloka</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a:t>
            </a:r>
            <a:r>
              <a:rPr lang="en-US" dirty="0" err="1"/>
              <a:t>Konsenzus</a:t>
            </a:r>
            <a:r>
              <a:rPr lang="en-US" dirty="0"/>
              <a:t> </a:t>
            </a:r>
            <a:r>
              <a:rPr lang="en-US" dirty="0" err="1"/>
              <a:t>algoritmi</a:t>
            </a:r>
            <a:r>
              <a:rPr lang="en-US" dirty="0"/>
              <a:t> </a:t>
            </a:r>
            <a:r>
              <a:rPr lang="sr-Latn-RS" dirty="0"/>
              <a:t>naravno funkcionišu samo</a:t>
            </a:r>
            <a:r>
              <a:rPr lang="en-US" dirty="0"/>
              <a:t> u </a:t>
            </a:r>
            <a:r>
              <a:rPr lang="en-US" dirty="0" err="1"/>
              <a:t>distribuiranim</a:t>
            </a:r>
            <a:r>
              <a:rPr lang="en-US" dirty="0"/>
              <a:t> </a:t>
            </a:r>
            <a:r>
              <a:rPr lang="en-US" dirty="0" err="1"/>
              <a:t>sistemima</a:t>
            </a:r>
            <a:r>
              <a:rPr lang="sr-Latn-RS" dirty="0"/>
              <a:t>,</a:t>
            </a:r>
            <a:r>
              <a:rPr lang="en-US" dirty="0"/>
              <a:t> </a:t>
            </a:r>
            <a:r>
              <a:rPr lang="en-US" dirty="0" err="1"/>
              <a:t>gde</a:t>
            </a:r>
            <a:r>
              <a:rPr lang="en-US" dirty="0"/>
              <a:t> </a:t>
            </a:r>
            <a:r>
              <a:rPr lang="en-US" dirty="0" err="1"/>
              <a:t>svaki</a:t>
            </a:r>
            <a:r>
              <a:rPr lang="en-US" dirty="0"/>
              <a:t> </a:t>
            </a:r>
            <a:r>
              <a:rPr lang="sr-Latn-RS" dirty="0"/>
              <a:t>čvor u mreži ima ličnu kopiju lanca na svom uređaju.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Pored njih, postoji još jedna sigurnosna prednost koju distribuirani sistem pruža, a to je nedostatak centralnog autoriteta koji napadač može da napadne što ćemo sada videti na primeru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Imamo tri čvora A, B i C gde zeleni čvorovi veruju jedni drugima,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Važe ista pravila kao i do sada, osim što napadač čak i da uspe da izmeni lanac kao na čvoru A (što je, možemo slobodno reći, skoro pa nemoguće) on mora da ima pristup drugim čvorovi</a:t>
            </a:r>
            <a:r>
              <a:rPr lang="en-US" dirty="0"/>
              <a:t>m</a:t>
            </a:r>
            <a:r>
              <a:rPr lang="sr-Latn-RS" dirty="0"/>
              <a:t>a kako bi i kod njih mogao da napravi identične izmene, jer čvoru A drugi čvorovi neće verovati zbog razlika u heševima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takođe znači da ako napadač uspe da izmeni većinu čvorova u sistemu, čvorovima sa originalno validnim lancem ostatak mreže više neće verovati. Ali ako dođemo do te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Javne blockchain mreže komuniciraju preko interneta i korisnici su globalno rasprostranjeni</a:t>
            </a:r>
            <a:r>
              <a:rPr lang="en-US" dirty="0"/>
              <a:t> </a:t>
            </a:r>
            <a:r>
              <a:rPr lang="sr-Latn-RS" dirty="0"/>
              <a:t>što predstavlja problem, jer podaci nikad ne dolaze do svih čvorova istovremeno, i to izaziva neslaganje među njima oko toga koja je tačna trenutna verzija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čvorovi po potrebi pamte nekoliko verzija istog lanca, </a:t>
            </a:r>
            <a:r>
              <a:rPr lang="en-US" dirty="0"/>
              <a:t>*</a:t>
            </a:r>
            <a:r>
              <a:rPr lang="sr-Latn-RS" dirty="0"/>
              <a:t> tj. lanac se razdvaja na </a:t>
            </a:r>
            <a:r>
              <a:rPr lang="en-US" dirty="0" err="1"/>
              <a:t>forkov</a:t>
            </a:r>
            <a:r>
              <a:rPr lang="sr-Latn-RS" dirty="0"/>
              <a:t>e, tako da više nije potpuno linearna struktura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Postoji više vrsta forkova – a nama je najviše od interesa živo slučajno koje sam upravo opisao, koje se dešava zbog kašnjenja podataka u mreži. Ono se razrešava prilikom rudarenja nekog od sledećih blokova, tj. zagarantovano nam je da će u nekom trenutku samo jedan rudar uspeti da izrudari blok. U tom trenutku će cela mreža verovati njegovoj verziji lanca, jer je ona najduža.</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362115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Sa desne strane je skica blockchaina koji smo mi izgradili za izmišljenu kriptovalutu, ali to je samo jedan primer.</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Postoji mnogo različitih verzija blockchaina, i nove implementacije se svakodnevno kreiraju.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Svi ste čuli za blockchain i pre ove prezentacije, zahvaljujući medijima koji mu pridaju preveliku pažnju, jer često prenose prototipne implementacije ili projekte koji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Ako malo razmislimo blockchain zapravo ima donekle limitiranu upotrebu. </a:t>
            </a:r>
            <a:r>
              <a:rPr lang="en-US" dirty="0"/>
              <a:t>U </a:t>
            </a:r>
            <a:r>
              <a:rPr lang="en-US" dirty="0" err="1"/>
              <a:t>su</a:t>
            </a:r>
            <a:r>
              <a:rPr lang="sr-Latn-RS" dirty="0"/>
              <a:t>štini ukoliko biznisu zaista trebaju trajno nepromenljivi podaci, a da im ne smeta manjak centralizovanosti sistema tek onda treba da koriste blockchain.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a:t>
            </a:r>
            <a:r>
              <a:rPr lang="en-US" dirty="0"/>
              <a:t> </a:t>
            </a:r>
            <a:r>
              <a:rPr lang="en-US" dirty="0" err="1"/>
              <a:t>Naravno</a:t>
            </a:r>
            <a:r>
              <a:rPr lang="en-US" dirty="0"/>
              <a:t>, </a:t>
            </a:r>
            <a:r>
              <a:rPr lang="en-US" dirty="0" err="1"/>
              <a:t>postoje</a:t>
            </a:r>
            <a:r>
              <a:rPr lang="en-US" dirty="0"/>
              <a:t> </a:t>
            </a:r>
            <a:r>
              <a:rPr lang="en-US" dirty="0" err="1"/>
              <a:t>uspe</a:t>
            </a:r>
            <a:r>
              <a:rPr lang="sr-Latn-RS" dirty="0"/>
              <a:t>šne primene blockchaina, ne samo u sferi bankarstva i kriptovaluta, već i reviziji, dokazivanju autorskih prava, registrovanju patenata, lancima nabavke, itd. Kompanije uspešno primenjuju blockchain u ovim sektorima najčešće zahvaljujući pametnim ugovorima. To su delovi programskog koda koji se čuvaju u blockchain strukturi i koji se izvršavaju kada se unapred definisani uslovi zadovolje.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tehnologije, tj. čitavog sistema izgrađenog oko nje. Ako programerska implementacija nije sigurna i postoje rupe u njoj onda ceo ovaj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 3</a:t>
            </a:r>
            <a:r>
              <a:rPr lang="en-US" dirty="0"/>
              <a:t>) </a:t>
            </a:r>
            <a:r>
              <a:rPr lang="sr-Latn-RS" dirty="0"/>
              <a:t>Blockchain je </a:t>
            </a:r>
            <a:r>
              <a:rPr lang="en-US" dirty="0" err="1"/>
              <a:t>distribuiran</a:t>
            </a:r>
            <a:r>
              <a:rPr lang="sr-Latn-RS" dirty="0"/>
              <a:t>, što znači da je procesorska snaga sistema raspodeljena među više različitih, odvojenih uređaja</a:t>
            </a:r>
            <a:r>
              <a:rPr lang="en-US" dirty="0"/>
              <a:t>, </a:t>
            </a:r>
            <a:r>
              <a:rPr lang="en-US" dirty="0" err="1"/>
              <a:t>nepromenljiv</a:t>
            </a:r>
            <a:r>
              <a:rPr lang="en-US" dirty="0"/>
              <a:t>, </a:t>
            </a:r>
            <a:r>
              <a:rPr lang="sr-Latn-RS" dirty="0"/>
              <a:t>najčešće javno dostupan, digitalni ledger, odnosno fajl koji sadrži spisak transakcija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t>
            </a:r>
            <a:r>
              <a:rPr lang="en-US" dirty="0"/>
              <a:t>)</a:t>
            </a:r>
            <a:r>
              <a:rPr lang="en-US" sz="1200" dirty="0">
                <a:solidFill>
                  <a:sysClr val="windowText" lastClr="000000"/>
                </a:solidFill>
                <a:latin typeface="Calibri" panose="020F0502020204030204"/>
              </a:rPr>
              <a:t> </a:t>
            </a:r>
            <a:r>
              <a:rPr lang="sr-Latn-RS" sz="1200" dirty="0">
                <a:solidFill>
                  <a:sysClr val="windowText" lastClr="000000"/>
                </a:solidFill>
                <a:latin typeface="Calibri" panose="020F0502020204030204"/>
              </a:rPr>
              <a:t>Sastoji se od blokova podataka koji su zajedno povezani u lanac</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otud</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i</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naziv</a:t>
            </a:r>
            <a:r>
              <a:rPr lang="en-US" sz="1200" dirty="0">
                <a:solidFill>
                  <a:sysClr val="windowText" lastClr="000000"/>
                </a:solidFill>
                <a:latin typeface="Calibri" panose="020F0502020204030204"/>
              </a:rPr>
              <a:t> blockchain</a:t>
            </a:r>
            <a:r>
              <a:rPr lang="sr-Latn-RS" sz="1200" dirty="0">
                <a:solidFill>
                  <a:sysClr val="windowText" lastClr="000000"/>
                </a:solidFill>
                <a:latin typeface="Calibri" panose="020F0502020204030204"/>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a:t>
            </a:r>
            <a:r>
              <a:rPr lang="en-US" dirty="0"/>
              <a:t>) </a:t>
            </a:r>
            <a:r>
              <a:rPr lang="sr-Latn-RS" dirty="0"/>
              <a:t>Pošto je to veoma širok pojam fokus rada će biti na njegovu najpoznatiju</a:t>
            </a:r>
            <a:r>
              <a:rPr lang="en-US" dirty="0"/>
              <a:t> </a:t>
            </a:r>
            <a:r>
              <a:rPr lang="sr-Latn-RS" dirty="0"/>
              <a:t>primenu, a to su kriptovalute. Iako se često predstavljaju ovakvim tokenima sa slike, one ne postoje u fizičkom obliku v</a:t>
            </a:r>
            <a:r>
              <a:rPr lang="en-US" dirty="0"/>
              <a:t>e</a:t>
            </a:r>
            <a:r>
              <a:rPr lang="sr-Latn-RS" dirty="0"/>
              <a:t>ć postoje samo kao podaci unutar blockchaina.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Sistem je realizovan kao web aplikacija, tako da sam koristio klasične web tehnologije poput HTML-a za strukturu, CSS-a za prezentaciju i JavaScripta za korisničku interakciju.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jer pruža čistiju sintaksu i dodatne mogućnosti, od kojih sam intenzivno koristio liste promenljivih i parent-child arhitekturu.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Aplikacija se na serveru pokreće iz komandne linije.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može joj se pristupiti sa više uređaja istovremeno preko web browsera bez dodatnih instalacija.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a:t>
            </a:r>
            <a:r>
              <a:rPr lang="en-US" dirty="0" err="1"/>
              <a:t>Zahvaljuju</a:t>
            </a:r>
            <a:r>
              <a:rPr lang="sr-Latn-RS" dirty="0"/>
              <a:t>ć</a:t>
            </a:r>
            <a:r>
              <a:rPr lang="en-US" dirty="0" err="1"/>
              <a:t>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a:t>
            </a:r>
            <a:r>
              <a:rPr lang="sr-Latn-RS" dirty="0"/>
              <a:t>đeni</a:t>
            </a:r>
            <a:r>
              <a:rPr lang="en-US" dirty="0"/>
              <a:t> </a:t>
            </a:r>
            <a:r>
              <a:rPr lang="en-US" dirty="0" err="1"/>
              <a:t>razli</a:t>
            </a:r>
            <a:r>
              <a:rPr lang="sr-Latn-RS" dirty="0"/>
              <a:t>č</a:t>
            </a:r>
            <a:r>
              <a:rPr lang="en-US" dirty="0" err="1"/>
              <a:t>itim</a:t>
            </a:r>
            <a:r>
              <a:rPr lang="en-US" dirty="0"/>
              <a:t> </a:t>
            </a:r>
            <a:r>
              <a:rPr lang="sr-Latn-RS" dirty="0"/>
              <a:t>rezolucijama 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sr-Latn-RS" dirty="0"/>
              <a:t>ć</a:t>
            </a:r>
            <a:r>
              <a:rPr lang="en-US" dirty="0"/>
              <a:t>emo </a:t>
            </a:r>
            <a:r>
              <a:rPr lang="en-US" dirty="0" err="1"/>
              <a:t>krenuti</a:t>
            </a:r>
            <a:r>
              <a:rPr lang="en-US" dirty="0"/>
              <a:t> da </a:t>
            </a:r>
            <a:r>
              <a:rPr lang="en-US" dirty="0" err="1"/>
              <a:t>gradimo</a:t>
            </a:r>
            <a:r>
              <a:rPr lang="en-US" dirty="0"/>
              <a:t> blockchain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gif"/><Relationship Id="rId5" Type="http://schemas.openxmlformats.org/officeDocument/2006/relationships/image" Target="../media/image280.png"/><Relationship Id="rId4" Type="http://schemas.openxmlformats.org/officeDocument/2006/relationships/image" Target="../media/image270.png"/></Relationships>
</file>

<file path=ppt/slides/_rels/slide2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a:t>
            </a:r>
            <a:r>
              <a:rPr lang="en-US" dirty="0">
                <a:solidFill>
                  <a:srgbClr val="FFFFFF"/>
                </a:solidFill>
                <a:latin typeface="+mj-lt"/>
              </a:rPr>
              <a:t>.</a:t>
            </a:r>
            <a:r>
              <a:rPr lang="sr-Latn-RS" dirty="0">
                <a:solidFill>
                  <a:srgbClr val="FFFFFF"/>
                </a:solidFill>
                <a:latin typeface="+mj-lt"/>
              </a:rPr>
              <a:t>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5" y="1233449"/>
            <a:ext cx="6175307" cy="2400657"/>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funkcije koje </a:t>
            </a:r>
            <a:r>
              <a:rPr lang="sr-Latn-RS" sz="2000" dirty="0">
                <a:solidFill>
                  <a:srgbClr val="A53F52"/>
                </a:solidFill>
                <a:latin typeface="Calibri" panose="020F0502020204030204"/>
              </a:rPr>
              <a:t>deterministički</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jednosmerno</a:t>
            </a:r>
            <a:r>
              <a:rPr lang="sr-Latn-RS" sz="2000" dirty="0">
                <a:solidFill>
                  <a:sysClr val="windowText" lastClr="000000"/>
                </a:solidFill>
                <a:latin typeface="Calibri" panose="020F0502020204030204"/>
              </a:rPr>
              <a:t> i </a:t>
            </a:r>
            <a:r>
              <a:rPr lang="sr-Latn-RS" sz="2000" dirty="0">
                <a:solidFill>
                  <a:srgbClr val="A53F52"/>
                </a:solidFill>
                <a:latin typeface="Calibri" panose="020F0502020204030204"/>
              </a:rPr>
              <a:t>uniformno</a:t>
            </a:r>
            <a:r>
              <a:rPr lang="sr-Latn-RS" sz="2000" dirty="0">
                <a:solidFill>
                  <a:sysClr val="windowText" lastClr="000000"/>
                </a:solidFill>
                <a:latin typeface="Calibri" panose="020F0502020204030204"/>
              </a:rPr>
              <a:t> mapiraju ulazne podatke u izlaze fiksnih dužina</a:t>
            </a:r>
          </a:p>
          <a:p>
            <a:pPr>
              <a:spcAft>
                <a:spcPts val="1200"/>
              </a:spcAft>
            </a:pPr>
            <a:r>
              <a:rPr lang="sr-Latn-RS" sz="2000" dirty="0">
                <a:solidFill>
                  <a:srgbClr val="A53F52"/>
                </a:solidFill>
                <a:latin typeface="Calibri" panose="020F0502020204030204"/>
              </a:rPr>
              <a:t>Deterministički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ulaz uvek daje isti izlaz</a:t>
            </a:r>
          </a:p>
          <a:p>
            <a:pPr>
              <a:spcAft>
                <a:spcPts val="1200"/>
              </a:spcAft>
            </a:pPr>
            <a:r>
              <a:rPr lang="sr-Latn-RS" sz="2000" dirty="0">
                <a:solidFill>
                  <a:srgbClr val="A53F52"/>
                </a:solidFill>
                <a:latin typeface="Calibri" panose="020F0502020204030204"/>
              </a:rPr>
              <a:t>Jednosmerno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nemoguće je dobiti ulaz ako znamo izlaz</a:t>
            </a:r>
          </a:p>
          <a:p>
            <a:pPr>
              <a:spcAft>
                <a:spcPts val="1200"/>
              </a:spcAft>
            </a:pPr>
            <a:r>
              <a:rPr lang="sr-Latn-RS" sz="2000" dirty="0">
                <a:solidFill>
                  <a:srgbClr val="A53F52"/>
                </a:solidFill>
                <a:latin typeface="Calibri" panose="020F0502020204030204"/>
              </a:rPr>
              <a:t>Uniformno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svi mogući izlazi su jednako verovatni</a:t>
            </a:r>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49425"/>
            <a:ext cx="12074012" cy="28927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7CD528A-B77D-FDB2-E3ED-C3F51405471C}"/>
                  </a:ext>
                </a:extLst>
              </p:cNvPr>
              <p:cNvSpPr txBox="1"/>
              <p:nvPr/>
            </p:nvSpPr>
            <p:spPr>
              <a:xfrm>
                <a:off x="6717792" y="1235646"/>
                <a:ext cx="5553514" cy="1990288"/>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Ostatak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sr-Latn-RS" sz="2000" i="1" dirty="0" smtClean="0">
                        <a:solidFill>
                          <a:sysClr val="windowText" lastClr="000000"/>
                        </a:solidFill>
                        <a:latin typeface="Cambria Math" panose="02040503050406030204" pitchFamily="18" charset="0"/>
                      </a:rPr>
                      <m:t>𝑚𝑜𝑑</m:t>
                    </m:r>
                    <m:r>
                      <a:rPr lang="sr-Latn-RS" sz="2000" i="1" dirty="0" smtClean="0">
                        <a:solidFill>
                          <a:sysClr val="windowText" lastClr="000000"/>
                        </a:solidFill>
                        <a:latin typeface="Cambria Math" panose="02040503050406030204" pitchFamily="18" charset="0"/>
                      </a:rPr>
                      <m:t> 7</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=6,13,20,27,…</m:t>
                    </m:r>
                  </m:oMath>
                </a14:m>
                <a:endParaRPr lang="sr-Latn-RS" sz="2000" dirty="0">
                  <a:solidFill>
                    <a:sysClr val="windowText" lastClr="000000"/>
                  </a:solidFill>
                  <a:latin typeface="Calibri" panose="020F0502020204030204"/>
                </a:endParaRPr>
              </a:p>
              <a:p>
                <a:pPr>
                  <a:spcAft>
                    <a:spcPts val="200"/>
                  </a:spcAft>
                </a:pPr>
                <a:r>
                  <a:rPr lang="en-US" sz="2000" dirty="0" err="1">
                    <a:solidFill>
                      <a:sysClr val="windowText" lastClr="000000"/>
                    </a:solidFill>
                  </a:rPr>
                  <a:t>Bitsko</a:t>
                </a:r>
                <a:r>
                  <a:rPr lang="en-US" sz="2000" dirty="0">
                    <a:solidFill>
                      <a:sysClr val="windowText" lastClr="000000"/>
                    </a:solidFill>
                  </a:rPr>
                  <a:t> </a:t>
                </a:r>
                <a:r>
                  <a:rPr lang="sr-Latn-RS" sz="2000" dirty="0">
                    <a:solidFill>
                      <a:sysClr val="windowText" lastClr="000000"/>
                    </a:solidFill>
                  </a:rPr>
                  <a:t>ILI</a:t>
                </a:r>
                <a:r>
                  <a:rPr lang="en-US" sz="2000" dirty="0">
                    <a:solidFill>
                      <a:sysClr val="windowText" lastClr="000000"/>
                    </a:solidFill>
                  </a:rPr>
                  <a:t> </a:t>
                </a:r>
                <a14:m>
                  <m:oMath xmlns:m="http://schemas.openxmlformats.org/officeDocument/2006/math">
                    <m:r>
                      <a:rPr lang="sr-Latn-RS" sz="2000" i="1" dirty="0" smtClean="0">
                        <a:solidFill>
                          <a:sysClr val="windowText" lastClr="000000"/>
                        </a:solidFill>
                        <a:latin typeface="Cambria Math" panose="02040503050406030204" pitchFamily="18" charset="0"/>
                      </a:rPr>
                      <m:t>𝑂𝑅</m:t>
                    </m:r>
                    <m:d>
                      <m:dPr>
                        <m:ctrlPr>
                          <a:rPr lang="en-US" sz="2000" i="1" dirty="0" smtClean="0">
                            <a:solidFill>
                              <a:sysClr val="windowText" lastClr="000000"/>
                            </a:solidFill>
                            <a:latin typeface="Cambria Math" panose="02040503050406030204" pitchFamily="18" charset="0"/>
                          </a:rPr>
                        </m:ctrlPr>
                      </m:dPr>
                      <m:e>
                        <m:r>
                          <a:rPr lang="en-US" sz="2000" i="1" dirty="0" smtClean="0">
                            <a:solidFill>
                              <a:sysClr val="windowText" lastClr="000000"/>
                            </a:solidFill>
                            <a:latin typeface="Cambria Math" panose="02040503050406030204" pitchFamily="18" charset="0"/>
                          </a:rPr>
                          <m:t>𝑥</m:t>
                        </m:r>
                      </m:e>
                    </m:d>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en-US" sz="2000" b="0" i="1" dirty="0" smtClean="0">
                        <a:solidFill>
                          <a:sysClr val="windowText" lastClr="000000"/>
                        </a:solidFill>
                        <a:latin typeface="Cambria Math" panose="02040503050406030204" pitchFamily="18" charset="0"/>
                      </a:rPr>
                      <m:t>| 5</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a:t>
                </a:r>
                <a14:m>
                  <m:oMath xmlns:m="http://schemas.openxmlformats.org/officeDocument/2006/math">
                    <m:r>
                      <a:rPr lang="en-US" sz="2000" b="0" i="0" dirty="0" smtClean="0">
                        <a:solidFill>
                          <a:sysClr val="windowText" lastClr="000000"/>
                        </a:solidFill>
                        <a:latin typeface="Cambria Math" panose="02040503050406030204" pitchFamily="18" charset="0"/>
                      </a:rPr>
                      <m:t> </m:t>
                    </m:r>
                    <m:r>
                      <a:rPr lang="sr-Latn-RS" sz="2000" i="1" dirty="0">
                        <a:solidFill>
                          <a:sysClr val="windowText" lastClr="000000"/>
                        </a:solidFill>
                        <a:latin typeface="Cambria Math" panose="02040503050406030204" pitchFamily="18" charset="0"/>
                      </a:rPr>
                      <m:t>𝑂𝑅</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)=13</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=8, 9, 12, 13</m:t>
                    </m:r>
                  </m:oMath>
                </a14:m>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Svakodnevno ih koristite na internetu</a:t>
                </a:r>
              </a:p>
            </p:txBody>
          </p:sp>
        </mc:Choice>
        <mc:Fallback xmlns="">
          <p:sp>
            <p:nvSpPr>
              <p:cNvPr id="2" name="TextBox 1">
                <a:extLst>
                  <a:ext uri="{FF2B5EF4-FFF2-40B4-BE49-F238E27FC236}">
                    <a16:creationId xmlns:a16="http://schemas.microsoft.com/office/drawing/2014/main" id="{07CD528A-B77D-FDB2-E3ED-C3F51405471C}"/>
                  </a:ext>
                </a:extLst>
              </p:cNvPr>
              <p:cNvSpPr txBox="1">
                <a:spLocks noRot="1" noChangeAspect="1" noMove="1" noResize="1" noEditPoints="1" noAdjustHandles="1" noChangeArrowheads="1" noChangeShapeType="1" noTextEdit="1"/>
              </p:cNvSpPr>
              <p:nvPr/>
            </p:nvSpPr>
            <p:spPr>
              <a:xfrm>
                <a:off x="6717792" y="1235646"/>
                <a:ext cx="5553514" cy="1990288"/>
              </a:xfrm>
              <a:prstGeom prst="rect">
                <a:avLst/>
              </a:prstGeom>
              <a:blipFill>
                <a:blip r:embed="rId4"/>
                <a:stretch>
                  <a:fillRect l="-1098" t="-1840" b="-4601"/>
                </a:stretch>
              </a:blipFill>
            </p:spPr>
            <p:txBody>
              <a:bodyPr/>
              <a:lstStyle/>
              <a:p>
                <a:r>
                  <a:rPr lang="en-US">
                    <a:noFill/>
                  </a:rPr>
                  <a:t> </a:t>
                </a:r>
              </a:p>
            </p:txBody>
          </p:sp>
        </mc:Fallback>
      </mc:AlternateContent>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118529"/>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podaci </a:t>
            </a:r>
            <a:r>
              <a:rPr lang="en-US" sz="2000" dirty="0">
                <a:solidFill>
                  <a:sysClr val="windowText" lastClr="000000"/>
                </a:solidFill>
                <a:latin typeface="Calibri" panose="020F0502020204030204"/>
              </a:rPr>
              <a:t>koji </a:t>
            </a:r>
            <a:r>
              <a:rPr lang="sr-Latn-RS" sz="2000" dirty="0">
                <a:solidFill>
                  <a:sysClr val="windowText" lastClr="000000"/>
                </a:solidFill>
                <a:latin typeface="Calibri" panose="020F0502020204030204"/>
              </a:rPr>
              <a:t>su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za sve blokove</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za jedan veći</a:t>
            </a:r>
            <a:r>
              <a:rPr lang="en-US" sz="2000" dirty="0">
                <a:solidFill>
                  <a:sysClr val="windowText" lastClr="000000"/>
                </a:solidFill>
                <a:latin typeface="Calibri" panose="020F0502020204030204"/>
              </a:rPr>
              <a:t> od </a:t>
            </a:r>
            <a:r>
              <a:rPr lang="en-US" sz="2000" dirty="0" err="1">
                <a:solidFill>
                  <a:sysClr val="windowText" lastClr="000000"/>
                </a:solidFill>
                <a:latin typeface="Calibri" panose="020F0502020204030204"/>
              </a:rPr>
              <a:t>prethodnog</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370671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p>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ovih polja</a:t>
            </a: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861774"/>
          </a:xfrm>
          <a:prstGeom prst="rect">
            <a:avLst/>
          </a:prstGeom>
          <a:noFill/>
        </p:spPr>
        <p:txBody>
          <a:bodyPr wrap="square" rtlCol="0">
            <a:spAutoFit/>
          </a:bodyPr>
          <a:lstStyle/>
          <a:p>
            <a:pPr>
              <a:spcAft>
                <a:spcPts val="1200"/>
              </a:spcAft>
            </a:pPr>
            <a:r>
              <a:rPr lang="sr-Latn-RS" sz="2000" dirty="0">
                <a:latin typeface="Calibri" panose="020F0502020204030204"/>
              </a:rPr>
              <a:t>Podaci u bloku mogu biti bilo šta</a:t>
            </a:r>
            <a:endParaRPr lang="en-US" sz="2000" dirty="0">
              <a:latin typeface="Calibri" panose="020F0502020204030204"/>
            </a:endParaRP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1108185" y="3379125"/>
            <a:ext cx="9722307" cy="1941606"/>
          </a:xfrm>
          <a:prstGeom prst="rect">
            <a:avLst/>
          </a:prstGeom>
          <a:noFill/>
          <a:ln w="19050">
            <a:gradFill flip="none" rotWithShape="1">
              <a:gsLst>
                <a:gs pos="0">
                  <a:srgbClr val="01023B"/>
                </a:gs>
                <a:gs pos="50000">
                  <a:srgbClr val="A53F52"/>
                </a:gs>
                <a:gs pos="100000">
                  <a:srgbClr val="EA9A5C"/>
                </a:gs>
              </a:gsLst>
              <a:path path="circle">
                <a:fillToRect l="100000" b="100000"/>
              </a:path>
              <a:tileRect t="-100000" r="-100000"/>
            </a:gradFill>
          </a:ln>
        </p:spPr>
      </p:pic>
      <p:pic>
        <p:nvPicPr>
          <p:cNvPr id="6" name="Picture 5">
            <a:extLst>
              <a:ext uri="{FF2B5EF4-FFF2-40B4-BE49-F238E27FC236}">
                <a16:creationId xmlns:a16="http://schemas.microsoft.com/office/drawing/2014/main" id="{1A7E0616-247A-952F-FBEA-400FB9EA41A8}"/>
              </a:ext>
            </a:extLst>
          </p:cNvPr>
          <p:cNvPicPr>
            <a:picLocks noChangeAspect="1"/>
          </p:cNvPicPr>
          <p:nvPr/>
        </p:nvPicPr>
        <p:blipFill>
          <a:blip r:embed="rId4"/>
          <a:stretch>
            <a:fillRect/>
          </a:stretch>
        </p:blipFill>
        <p:spPr>
          <a:xfrm>
            <a:off x="890724" y="2239612"/>
            <a:ext cx="10157231" cy="630942"/>
          </a:xfrm>
          <a:prstGeom prst="rect">
            <a:avLst/>
          </a:prstGeom>
          <a:ln w="19050">
            <a:gradFill>
              <a:gsLst>
                <a:gs pos="0">
                  <a:srgbClr val="01023B"/>
                </a:gs>
                <a:gs pos="50000">
                  <a:srgbClr val="A53F52"/>
                </a:gs>
                <a:gs pos="100000">
                  <a:srgbClr val="EA9A5C"/>
                </a:gs>
              </a:gsLst>
              <a:lin ang="5400000" scaled="1"/>
            </a:gradFill>
          </a:ln>
        </p:spPr>
      </p:pic>
      <p:cxnSp>
        <p:nvCxnSpPr>
          <p:cNvPr id="8" name="Straight Arrow Connector 7">
            <a:extLst>
              <a:ext uri="{FF2B5EF4-FFF2-40B4-BE49-F238E27FC236}">
                <a16:creationId xmlns:a16="http://schemas.microsoft.com/office/drawing/2014/main" id="{C598E174-CCC6-1BDD-50EE-8EDB514F7CF4}"/>
              </a:ext>
            </a:extLst>
          </p:cNvPr>
          <p:cNvCxnSpPr>
            <a:cxnSpLocks/>
            <a:stCxn id="6" idx="2"/>
            <a:endCxn id="2" idx="0"/>
          </p:cNvCxnSpPr>
          <p:nvPr/>
        </p:nvCxnSpPr>
        <p:spPr>
          <a:xfrm flipH="1">
            <a:off x="5969339" y="2870554"/>
            <a:ext cx="1" cy="508571"/>
          </a:xfrm>
          <a:prstGeom prst="straightConnector1">
            <a:avLst/>
          </a:prstGeom>
          <a:ln>
            <a:gradFill flip="none" rotWithShape="1">
              <a:gsLst>
                <a:gs pos="0">
                  <a:srgbClr val="01023B"/>
                </a:gs>
                <a:gs pos="50000">
                  <a:srgbClr val="A53F52"/>
                </a:gs>
                <a:gs pos="100000">
                  <a:srgbClr val="EA9A5C"/>
                </a:gs>
              </a:gsLst>
              <a:path path="circle">
                <a:fillToRect l="50000" t="50000" r="50000" b="50000"/>
              </a:path>
              <a:tileRect/>
            </a:gra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923F5FB-86E1-51CE-0ED1-91491DEAF112}"/>
              </a:ext>
            </a:extLst>
          </p:cNvPr>
          <p:cNvSpPr txBox="1"/>
          <p:nvPr/>
        </p:nvSpPr>
        <p:spPr>
          <a:xfrm>
            <a:off x="2039597" y="5624551"/>
            <a:ext cx="1886228" cy="1015663"/>
          </a:xfrm>
          <a:prstGeom prst="rect">
            <a:avLst/>
          </a:prstGeom>
          <a:noFill/>
        </p:spPr>
        <p:txBody>
          <a:bodyPr wrap="square" rtlCol="0">
            <a:spAutoFit/>
          </a:bodyPr>
          <a:lstStyle/>
          <a:p>
            <a:r>
              <a:rPr lang="en-US" sz="2000" dirty="0" err="1">
                <a:solidFill>
                  <a:srgbClr val="A53F52"/>
                </a:solidFill>
              </a:rPr>
              <a:t>Broj</a:t>
            </a:r>
            <a:r>
              <a:rPr lang="en-US" sz="2000" dirty="0">
                <a:solidFill>
                  <a:srgbClr val="A53F52"/>
                </a:solidFill>
              </a:rPr>
              <a:t> </a:t>
            </a:r>
            <a:r>
              <a:rPr lang="en-US" sz="2000" dirty="0" err="1">
                <a:solidFill>
                  <a:srgbClr val="A53F52"/>
                </a:solidFill>
              </a:rPr>
              <a:t>tokena</a:t>
            </a:r>
            <a:r>
              <a:rPr lang="en-US" sz="2000" dirty="0">
                <a:solidFill>
                  <a:srgbClr val="A53F52"/>
                </a:solidFill>
              </a:rPr>
              <a:t> </a:t>
            </a:r>
            <a:r>
              <a:rPr lang="sr-Latn-RS" sz="2000" dirty="0"/>
              <a:t>kriptovalute</a:t>
            </a:r>
            <a:r>
              <a:rPr lang="sr-Latn-RS" sz="2000" dirty="0">
                <a:solidFill>
                  <a:srgbClr val="A53F52"/>
                </a:solidFill>
              </a:rPr>
              <a:t> </a:t>
            </a:r>
            <a:r>
              <a:rPr lang="en-US" sz="2000" dirty="0"/>
              <a:t>koji se </a:t>
            </a:r>
            <a:r>
              <a:rPr lang="en-US" sz="2000" dirty="0" err="1"/>
              <a:t>prosle</a:t>
            </a:r>
            <a:r>
              <a:rPr lang="sr-Latn-RS" sz="2000" dirty="0"/>
              <a:t>đuje</a:t>
            </a:r>
            <a:endParaRPr lang="en-US" sz="2000" dirty="0"/>
          </a:p>
        </p:txBody>
      </p:sp>
      <p:cxnSp>
        <p:nvCxnSpPr>
          <p:cNvPr id="18" name="Straight Connector 17">
            <a:extLst>
              <a:ext uri="{FF2B5EF4-FFF2-40B4-BE49-F238E27FC236}">
                <a16:creationId xmlns:a16="http://schemas.microsoft.com/office/drawing/2014/main" id="{06CB9535-0085-22F9-5BBA-CCDC28BAE6F0}"/>
              </a:ext>
            </a:extLst>
          </p:cNvPr>
          <p:cNvCxnSpPr>
            <a:cxnSpLocks/>
          </p:cNvCxnSpPr>
          <p:nvPr/>
        </p:nvCxnSpPr>
        <p:spPr>
          <a:xfrm flipH="1" flipV="1">
            <a:off x="2292263" y="5098093"/>
            <a:ext cx="197119"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DC0F2382-6EC5-56F6-02CE-9B34DBA450E2}"/>
              </a:ext>
            </a:extLst>
          </p:cNvPr>
          <p:cNvCxnSpPr>
            <a:cxnSpLocks/>
          </p:cNvCxnSpPr>
          <p:nvPr/>
        </p:nvCxnSpPr>
        <p:spPr>
          <a:xfrm flipH="1" flipV="1">
            <a:off x="5969338" y="5098093"/>
            <a:ext cx="181416"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095B0A2-2A69-743A-AB39-2E78DAD884FB}"/>
              </a:ext>
            </a:extLst>
          </p:cNvPr>
          <p:cNvCxnSpPr>
            <a:cxnSpLocks/>
          </p:cNvCxnSpPr>
          <p:nvPr/>
        </p:nvCxnSpPr>
        <p:spPr>
          <a:xfrm flipH="1" flipV="1">
            <a:off x="9207958" y="5098093"/>
            <a:ext cx="349401"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F0A0A4D-E788-8EDB-9481-08623208E8B2}"/>
              </a:ext>
            </a:extLst>
          </p:cNvPr>
          <p:cNvSpPr txBox="1"/>
          <p:nvPr/>
        </p:nvSpPr>
        <p:spPr>
          <a:xfrm>
            <a:off x="5716990" y="5629247"/>
            <a:ext cx="1201836" cy="400110"/>
          </a:xfrm>
          <a:prstGeom prst="rect">
            <a:avLst/>
          </a:prstGeom>
          <a:noFill/>
        </p:spPr>
        <p:txBody>
          <a:bodyPr wrap="square" rtlCol="0">
            <a:spAutoFit/>
          </a:bodyPr>
          <a:lstStyle/>
          <a:p>
            <a:r>
              <a:rPr lang="sr-Latn-RS" sz="2000" dirty="0">
                <a:solidFill>
                  <a:srgbClr val="A53F52"/>
                </a:solidFill>
              </a:rPr>
              <a:t>Pošiljalac</a:t>
            </a:r>
            <a:endParaRPr lang="en-US" sz="2000" dirty="0"/>
          </a:p>
        </p:txBody>
      </p:sp>
      <p:sp>
        <p:nvSpPr>
          <p:cNvPr id="28" name="TextBox 27">
            <a:extLst>
              <a:ext uri="{FF2B5EF4-FFF2-40B4-BE49-F238E27FC236}">
                <a16:creationId xmlns:a16="http://schemas.microsoft.com/office/drawing/2014/main" id="{6A35C7BE-9993-F8B3-6302-EE7E4DC3598E}"/>
              </a:ext>
            </a:extLst>
          </p:cNvPr>
          <p:cNvSpPr txBox="1"/>
          <p:nvPr/>
        </p:nvSpPr>
        <p:spPr>
          <a:xfrm>
            <a:off x="9207958" y="5629247"/>
            <a:ext cx="1201836" cy="400110"/>
          </a:xfrm>
          <a:prstGeom prst="rect">
            <a:avLst/>
          </a:prstGeom>
          <a:noFill/>
        </p:spPr>
        <p:txBody>
          <a:bodyPr wrap="square" rtlCol="0">
            <a:spAutoFit/>
          </a:bodyPr>
          <a:lstStyle/>
          <a:p>
            <a:r>
              <a:rPr lang="sr-Latn-RS" sz="2000" dirty="0">
                <a:solidFill>
                  <a:srgbClr val="A53F52"/>
                </a:solidFill>
              </a:rPr>
              <a:t>Primalac</a:t>
            </a:r>
            <a:endParaRPr lang="en-US" sz="2000" dirty="0"/>
          </a:p>
        </p:txBody>
      </p:sp>
    </p:spTree>
    <p:extLst>
      <p:ext uri="{BB962C8B-B14F-4D97-AF65-F5344CB8AC3E}">
        <p14:creationId xmlns:p14="http://schemas.microsoft.com/office/powerpoint/2010/main" val="36161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korisnika</a:t>
            </a:r>
            <a:r>
              <a:rPr lang="sr-Latn-RS" sz="2400" dirty="0">
                <a:solidFill>
                  <a:srgbClr val="01023B"/>
                </a:solidFill>
                <a:latin typeface="Calibri" panose="020F0502020204030204"/>
              </a:rPr>
              <a:t>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6" y="1233447"/>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4760918" y="710228"/>
            <a:ext cx="6888596"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7088" y="4281341"/>
            <a:ext cx="10397824" cy="1919834"/>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pic>
        <p:nvPicPr>
          <p:cNvPr id="7" name="Picture 6">
            <a:extLst>
              <a:ext uri="{FF2B5EF4-FFF2-40B4-BE49-F238E27FC236}">
                <a16:creationId xmlns:a16="http://schemas.microsoft.com/office/drawing/2014/main" id="{7807E19F-45C9-A90E-E0FE-F45F058B9A9F}"/>
              </a:ext>
            </a:extLst>
          </p:cNvPr>
          <p:cNvPicPr>
            <a:picLocks noChangeAspect="1"/>
          </p:cNvPicPr>
          <p:nvPr/>
        </p:nvPicPr>
        <p:blipFill>
          <a:blip r:embed="rId4"/>
          <a:stretch>
            <a:fillRect/>
          </a:stretch>
        </p:blipFill>
        <p:spPr>
          <a:xfrm>
            <a:off x="897088" y="3069134"/>
            <a:ext cx="10397824" cy="719731"/>
          </a:xfrm>
          <a:prstGeom prst="rect">
            <a:avLst/>
          </a:prstGeom>
          <a:noFill/>
          <a:ln w="19050">
            <a:gradFill flip="none" rotWithShape="1">
              <a:gsLst>
                <a:gs pos="0">
                  <a:srgbClr val="01023B"/>
                </a:gs>
                <a:gs pos="50000">
                  <a:srgbClr val="A53F52"/>
                </a:gs>
                <a:gs pos="100000">
                  <a:srgbClr val="EA9A5C"/>
                </a:gs>
              </a:gsLst>
              <a:lin ang="13500000" scaled="1"/>
              <a:tileRect/>
            </a:gradFill>
          </a:ln>
        </p:spPr>
      </p:pic>
      <p:cxnSp>
        <p:nvCxnSpPr>
          <p:cNvPr id="9" name="Straight Arrow Connector 8">
            <a:extLst>
              <a:ext uri="{FF2B5EF4-FFF2-40B4-BE49-F238E27FC236}">
                <a16:creationId xmlns:a16="http://schemas.microsoft.com/office/drawing/2014/main" id="{EA76B1FF-AAF3-661A-DB00-638B4314F072}"/>
              </a:ext>
            </a:extLst>
          </p:cNvPr>
          <p:cNvCxnSpPr>
            <a:cxnSpLocks/>
            <a:stCxn id="7" idx="2"/>
            <a:endCxn id="2" idx="0"/>
          </p:cNvCxnSpPr>
          <p:nvPr/>
        </p:nvCxnSpPr>
        <p:spPr>
          <a:xfrm>
            <a:off x="6096000" y="3788865"/>
            <a:ext cx="0" cy="492476"/>
          </a:xfrm>
          <a:prstGeom prst="straightConnector1">
            <a:avLst/>
          </a:prstGeom>
          <a:ln>
            <a:gradFill>
              <a:gsLst>
                <a:gs pos="0">
                  <a:srgbClr val="01023B"/>
                </a:gs>
                <a:gs pos="100000">
                  <a:srgbClr val="A53F52"/>
                </a:gs>
              </a:gsLst>
              <a:lin ang="5400000" scaled="1"/>
            </a:gra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785104"/>
          </a:xfrm>
          <a:prstGeom prst="rect">
            <a:avLst/>
          </a:prstGeom>
          <a:noFill/>
        </p:spPr>
        <p:txBody>
          <a:bodyPr wrap="square" rtlCol="0">
            <a:spAutoFit/>
          </a:bodyPr>
          <a:lstStyle/>
          <a:p>
            <a:pPr>
              <a:spcAft>
                <a:spcPts val="1200"/>
              </a:spcAft>
            </a:pPr>
            <a:r>
              <a:rPr lang="en-US" sz="2000" dirty="0" err="1">
                <a:latin typeface="Calibri" panose="020F0502020204030204"/>
              </a:rPr>
              <a:t>Pravila</a:t>
            </a:r>
            <a:r>
              <a:rPr lang="en-US" sz="2000" dirty="0">
                <a:latin typeface="Calibri" panose="020F0502020204030204"/>
              </a:rPr>
              <a:t>:</a:t>
            </a:r>
          </a:p>
          <a:p>
            <a:pPr marL="342900" indent="-342900">
              <a:spcAft>
                <a:spcPts val="1200"/>
              </a:spcAft>
              <a:buFont typeface="Arial" panose="020B0604020202020204" pitchFamily="34" charset="0"/>
              <a:buChar char="•"/>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a:p>
            <a:pPr marL="342900" indent="-342900">
              <a:spcAft>
                <a:spcPts val="1200"/>
              </a:spcAft>
              <a:buFont typeface="Arial" panose="020B0604020202020204" pitchFamily="34" charset="0"/>
              <a:buChar char="•"/>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marL="342900" indent="-342900">
              <a:spcAft>
                <a:spcPts val="1200"/>
              </a:spcAft>
              <a:buFont typeface="Arial" panose="020B0604020202020204" pitchFamily="34" charset="0"/>
              <a:buChar char="•"/>
            </a:pPr>
            <a:r>
              <a:rPr lang="sr-Latn-RS" sz="2000" dirty="0">
                <a:latin typeface="Calibri" panose="020F0502020204030204"/>
              </a:rPr>
              <a:t>Nije moguće referisati se na prethodno već referisane blokove ili na blokove koji tek slede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54974"/>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089532" cy="2092881"/>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transakciju na početku svakog bloka zvanu </a:t>
            </a:r>
            <a:r>
              <a:rPr lang="sr-Latn-RS" sz="2000" dirty="0">
                <a:solidFill>
                  <a:srgbClr val="A53F52"/>
                </a:solidFill>
                <a:latin typeface="Calibri" panose="020F0502020204030204"/>
              </a:rPr>
              <a:t>coinbase </a:t>
            </a:r>
            <a:r>
              <a:rPr lang="sr-Latn-RS" sz="2000" dirty="0">
                <a:latin typeface="Calibri" panose="020F0502020204030204"/>
              </a:rPr>
              <a:t>transakcija čiji je cilj uvođenje novih novčića u sistem</a:t>
            </a:r>
          </a:p>
          <a:p>
            <a:pPr>
              <a:spcAft>
                <a:spcPts val="1200"/>
              </a:spcAft>
            </a:pPr>
            <a:r>
              <a:rPr lang="sr-Latn-RS" sz="2000" dirty="0">
                <a:latin typeface="Calibri" panose="020F0502020204030204"/>
              </a:rPr>
              <a:t>Ona </a:t>
            </a:r>
            <a:r>
              <a:rPr lang="sr-Latn-RS" sz="2000" u="sng" dirty="0">
                <a:latin typeface="Calibri" panose="020F0502020204030204"/>
              </a:rPr>
              <a:t>nema pošiljaoca</a:t>
            </a:r>
            <a:r>
              <a:rPr lang="sr-Latn-RS" sz="2000" dirty="0">
                <a:latin typeface="Calibri" panose="020F0502020204030204"/>
              </a:rPr>
              <a:t> niti referencu</a:t>
            </a: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81100" y="4129734"/>
            <a:ext cx="8629800" cy="624608"/>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393718"/>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Izračunaćemo koliko maksimalna novčića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tokena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3" y="3085427"/>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3" y="3085427"/>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87792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200" dirty="0">
                <a:solidFill>
                  <a:sysClr val="windowText" lastClr="000000"/>
                </a:solidFill>
                <a:latin typeface="Calibri" panose="020F0502020204030204"/>
              </a:rPr>
              <a:t>UVOD U</a:t>
            </a:r>
            <a:r>
              <a:rPr lang="sr-Latn-RS" sz="2200" dirty="0">
                <a:solidFill>
                  <a:sysClr val="windowText" lastClr="000000"/>
                </a:solidFill>
                <a:latin typeface="Calibri" panose="020F0502020204030204"/>
              </a:rPr>
              <a:t> </a:t>
            </a: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sz="2200"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2200"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korisnike da dodaju</a:t>
            </a:r>
            <a:r>
              <a:rPr lang="en-US" sz="2400" dirty="0">
                <a:solidFill>
                  <a:srgbClr val="01023B"/>
                </a:solidFill>
                <a:latin typeface="Calibri" panose="020F0502020204030204"/>
              </a:rPr>
              <a:t>/</a:t>
            </a:r>
            <a:r>
              <a:rPr lang="sr-Latn-RS" sz="2400" dirty="0">
                <a:solidFill>
                  <a:srgbClr val="01023B"/>
                </a:solidFill>
                <a:latin typeface="Calibri" panose="020F0502020204030204"/>
              </a:rPr>
              <a:t>izmene transakcije u tuđe ime?</a:t>
            </a: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4862870"/>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rPr>
              <a:t>Ukoliko primalac poseduje javni ključ pošiljaoca i njegovu </a:t>
            </a:r>
            <a:r>
              <a:rPr lang="en-US" sz="2000" dirty="0" err="1">
                <a:solidFill>
                  <a:sysClr val="windowText" lastClr="000000"/>
                </a:solidFill>
              </a:rPr>
              <a:t>potpisanu</a:t>
            </a:r>
            <a:r>
              <a:rPr lang="sr-Latn-RS" sz="2000" dirty="0">
                <a:solidFill>
                  <a:sysClr val="windowText" lastClr="000000"/>
                </a:solidFill>
              </a:rPr>
              <a:t> poruku on može zagarantovano potvrditi da je:</a:t>
            </a:r>
            <a:br>
              <a:rPr lang="sr-Latn-RS" sz="2000" dirty="0">
                <a:solidFill>
                  <a:sysClr val="windowText" lastClr="000000"/>
                </a:solidFill>
              </a:rPr>
            </a:br>
            <a:r>
              <a:rPr lang="sr-Latn-RS" sz="2000" dirty="0">
                <a:solidFill>
                  <a:sysClr val="windowText" lastClr="000000"/>
                </a:solidFill>
              </a:rPr>
              <a:t>1) Poruka validna</a:t>
            </a:r>
            <a:br>
              <a:rPr lang="sr-Latn-RS" sz="2000" dirty="0">
                <a:solidFill>
                  <a:sysClr val="windowText" lastClr="000000"/>
                </a:solidFill>
              </a:rPr>
            </a:br>
            <a:r>
              <a:rPr lang="sr-Latn-RS" sz="2000" dirty="0">
                <a:solidFill>
                  <a:sysClr val="windowText" lastClr="000000"/>
                </a:solidFill>
              </a:rPr>
              <a:t>2) Poruku dobio od pošiljaoca</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često se koriste prilikom internet komunikacije</a:t>
            </a:r>
          </a:p>
          <a:p>
            <a:pPr>
              <a:spcAft>
                <a:spcPts val="1200"/>
              </a:spcAft>
            </a:pPr>
            <a:r>
              <a:rPr lang="sr-Latn-RS" sz="2000" dirty="0">
                <a:solidFill>
                  <a:sysClr val="windowText" lastClr="000000"/>
                </a:solidFill>
                <a:latin typeface="Calibri" panose="020F0502020204030204"/>
              </a:rPr>
              <a:t>Zakonski dozvoljeni algoritmi za digitalno potpisivanje: RSA, DSA, </a:t>
            </a:r>
            <a:r>
              <a:rPr lang="sr-Latn-RS" sz="2000" dirty="0">
                <a:solidFill>
                  <a:srgbClr val="EA9A5C"/>
                </a:solidFill>
                <a:latin typeface="Calibri" panose="020F0502020204030204"/>
              </a:rPr>
              <a:t>ECDSA</a:t>
            </a:r>
          </a:p>
        </p:txBody>
      </p:sp>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5411747"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Pošilja</a:t>
            </a:r>
            <a:r>
              <a:rPr lang="en-US" sz="2400" dirty="0" err="1">
                <a:solidFill>
                  <a:srgbClr val="EA9A5C"/>
                </a:solidFill>
                <a:latin typeface="Calibri" panose="020F0502020204030204"/>
              </a:rPr>
              <a:t>oci</a:t>
            </a:r>
            <a:r>
              <a:rPr lang="sr-Latn-RS" sz="2400" dirty="0">
                <a:solidFill>
                  <a:srgbClr val="EA9A5C"/>
                </a:solidFill>
                <a:latin typeface="Calibri" panose="020F0502020204030204"/>
              </a:rPr>
              <a:t> će potpisi</a:t>
            </a:r>
            <a:r>
              <a:rPr lang="en-US" sz="2400" dirty="0" err="1">
                <a:solidFill>
                  <a:srgbClr val="EA9A5C"/>
                </a:solidFill>
                <a:latin typeface="Calibri" panose="020F0502020204030204"/>
              </a:rPr>
              <a:t>vati</a:t>
            </a:r>
            <a:r>
              <a:rPr lang="en-US" sz="2400" dirty="0">
                <a:solidFill>
                  <a:srgbClr val="EA9A5C"/>
                </a:solidFill>
                <a:latin typeface="Calibri" panose="020F0502020204030204"/>
              </a:rPr>
              <a:t> </a:t>
            </a:r>
            <a:r>
              <a:rPr lang="en-US" sz="2400" dirty="0" err="1">
                <a:solidFill>
                  <a:srgbClr val="EA9A5C"/>
                </a:solidFill>
                <a:latin typeface="Calibri" panose="020F0502020204030204"/>
              </a:rPr>
              <a:t>svoje</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transakcije</a:t>
            </a:r>
            <a:endParaRPr lang="sr-Latn-RS" sz="2400" dirty="0">
              <a:solidFill>
                <a:srgbClr val="EA9A5C"/>
              </a:solidFill>
              <a:latin typeface="Calibri" panose="020F0502020204030204"/>
            </a:endParaRPr>
          </a:p>
        </p:txBody>
      </p:sp>
      <p:pic>
        <p:nvPicPr>
          <p:cNvPr id="2" name="Picture Placeholder 7">
            <a:extLst>
              <a:ext uri="{FF2B5EF4-FFF2-40B4-BE49-F238E27FC236}">
                <a16:creationId xmlns:a16="http://schemas.microsoft.com/office/drawing/2014/main" id="{9C4F89EB-7E07-DCE6-5075-52A6A55AF83F}"/>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pic>
        <p:nvPicPr>
          <p:cNvPr id="5" name="Picture 4">
            <a:extLst>
              <a:ext uri="{FF2B5EF4-FFF2-40B4-BE49-F238E27FC236}">
                <a16:creationId xmlns:a16="http://schemas.microsoft.com/office/drawing/2014/main" id="{0BA36987-91A7-7967-FC49-9A27812288D9}"/>
              </a:ext>
            </a:extLst>
          </p:cNvPr>
          <p:cNvPicPr>
            <a:picLocks noChangeAspect="1"/>
          </p:cNvPicPr>
          <p:nvPr/>
        </p:nvPicPr>
        <p:blipFill>
          <a:blip r:embed="rId4"/>
          <a:stretch>
            <a:fillRect/>
          </a:stretch>
        </p:blipFill>
        <p:spPr>
          <a:xfrm>
            <a:off x="4088909" y="4474836"/>
            <a:ext cx="2245216" cy="688050"/>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14487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6364613" y="648674"/>
            <a:ext cx="1475232"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4" y="19050"/>
            <a:ext cx="5915669"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678D19-1D49-C532-45D9-AEE5D83962A8}"/>
                  </a:ext>
                </a:extLst>
              </p:cNvPr>
              <p:cNvSpPr txBox="1"/>
              <p:nvPr/>
            </p:nvSpPr>
            <p:spPr>
              <a:xfrm>
                <a:off x="6364613" y="1233449"/>
                <a:ext cx="5293987" cy="2154436"/>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Elipti</a:t>
                </a:r>
                <a:r>
                  <a:rPr lang="sr-Latn-RS" sz="2000" dirty="0">
                    <a:solidFill>
                      <a:sysClr val="windowText" lastClr="000000"/>
                    </a:solidFill>
                    <a:latin typeface="Calibri" panose="020F0502020204030204"/>
                  </a:rPr>
                  <a:t>čke krive</a:t>
                </a:r>
                <a:endParaRPr lang="sr-Latn-RS" sz="2000" dirty="0">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US" sz="2400" i="1" dirty="0" smtClean="0">
                          <a:latin typeface="Cambria Math" panose="02040503050406030204" pitchFamily="18" charset="0"/>
                        </a:rPr>
                        <m:t>𝑦</m:t>
                      </m:r>
                      <m:r>
                        <a:rPr lang="en-US" sz="2400" i="1" baseline="30000" dirty="0" smtClean="0">
                          <a:latin typeface="Cambria Math" panose="02040503050406030204" pitchFamily="18" charset="0"/>
                        </a:rPr>
                        <m:t>2</m:t>
                      </m:r>
                      <m:r>
                        <a:rPr lang="en-US" sz="2400" i="1" dirty="0" smtClean="0">
                          <a:latin typeface="Cambria Math" panose="02040503050406030204" pitchFamily="18" charset="0"/>
                        </a:rPr>
                        <m:t>=</m:t>
                      </m:r>
                      <m:r>
                        <a:rPr lang="sr-Latn-RS" sz="2400" i="1" dirty="0">
                          <a:latin typeface="Cambria Math" panose="02040503050406030204" pitchFamily="18" charset="0"/>
                        </a:rPr>
                        <m:t>(</m:t>
                      </m:r>
                      <m:r>
                        <a:rPr lang="en-US" sz="2400" i="1" dirty="0" smtClean="0">
                          <a:latin typeface="Cambria Math" panose="02040503050406030204" pitchFamily="18" charset="0"/>
                        </a:rPr>
                        <m:t>𝑥</m:t>
                      </m:r>
                      <m:r>
                        <a:rPr lang="en-US" sz="2400" i="1" baseline="30000" dirty="0" smtClean="0">
                          <a:latin typeface="Cambria Math" panose="02040503050406030204" pitchFamily="18" charset="0"/>
                        </a:rPr>
                        <m:t>3</m:t>
                      </m:r>
                      <m:r>
                        <a:rPr lang="en-US" sz="2400" i="1" dirty="0" smtClean="0">
                          <a:latin typeface="Cambria Math" panose="02040503050406030204" pitchFamily="18" charset="0"/>
                        </a:rPr>
                        <m:t>+</m:t>
                      </m:r>
                      <m:r>
                        <a:rPr lang="en-US" sz="2400" i="1" dirty="0" smtClean="0">
                          <a:latin typeface="Cambria Math" panose="02040503050406030204" pitchFamily="18" charset="0"/>
                        </a:rPr>
                        <m:t>𝑎𝑥</m:t>
                      </m:r>
                      <m:r>
                        <a:rPr lang="en-US" sz="2400" b="0" i="1" dirty="0" smtClean="0">
                          <a:latin typeface="Cambria Math" panose="02040503050406030204" pitchFamily="18" charset="0"/>
                        </a:rPr>
                        <m:t>+</m:t>
                      </m:r>
                      <m:r>
                        <a:rPr lang="en-US" sz="2400" i="1" dirty="0" smtClean="0">
                          <a:latin typeface="Cambria Math" panose="02040503050406030204" pitchFamily="18" charset="0"/>
                        </a:rPr>
                        <m:t>𝑏</m:t>
                      </m:r>
                      <m:r>
                        <a:rPr lang="sr-Latn-RS" sz="2400" i="1" dirty="0">
                          <a:latin typeface="Cambria Math" panose="02040503050406030204" pitchFamily="18" charset="0"/>
                        </a:rPr>
                        <m:t>)</m:t>
                      </m:r>
                      <m:r>
                        <a:rPr lang="sr-Latn-RS" sz="2400" i="1" dirty="0" smtClean="0">
                          <a:latin typeface="Cambria Math" panose="02040503050406030204" pitchFamily="18" charset="0"/>
                        </a:rPr>
                        <m:t> </m:t>
                      </m:r>
                      <m:r>
                        <a:rPr lang="sr-Latn-RS" sz="2400" i="1" strike="sngStrike" dirty="0" smtClean="0">
                          <a:latin typeface="Cambria Math" panose="02040503050406030204" pitchFamily="18" charset="0"/>
                        </a:rPr>
                        <m:t>𝑚𝑜𝑑</m:t>
                      </m:r>
                      <m:r>
                        <a:rPr lang="sr-Latn-RS" sz="2400" i="1" strike="sngStrike" dirty="0" smtClean="0">
                          <a:latin typeface="Cambria Math" panose="02040503050406030204" pitchFamily="18" charset="0"/>
                        </a:rPr>
                        <m:t> </m:t>
                      </m:r>
                      <m:r>
                        <a:rPr lang="sr-Latn-RS" sz="2400" i="1" strike="sngStrike" dirty="0" smtClean="0">
                          <a:latin typeface="Cambria Math" panose="02040503050406030204" pitchFamily="18" charset="0"/>
                        </a:rPr>
                        <m:t>𝑝</m:t>
                      </m:r>
                    </m:oMath>
                  </m:oMathPara>
                </a14:m>
                <a:endParaRPr lang="en-US" sz="2400" i="1" strike="sngStrike"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Sabiranje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Množenje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sr-Latn-RS" sz="2000" i="1" dirty="0">
                  <a:solidFill>
                    <a:sysClr val="windowText" lastClr="000000"/>
                  </a:solidFill>
                  <a:latin typeface="Calibri" panose="020F0502020204030204"/>
                </a:endParaRPr>
              </a:p>
            </p:txBody>
          </p:sp>
        </mc:Choice>
        <mc:Fallback xmlns="">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6364613" y="1233449"/>
                <a:ext cx="5293987" cy="2154436"/>
              </a:xfrm>
              <a:prstGeom prst="rect">
                <a:avLst/>
              </a:prstGeom>
              <a:blipFill>
                <a:blip r:embed="rId4"/>
                <a:stretch>
                  <a:fillRect l="-1151" t="-14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7064908" y="3266823"/>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7220911" y="2543017"/>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9F9F5B-AF7D-4C0A-B123-E07CA8554C23}"/>
                  </a:ext>
                </a:extLst>
              </p:cNvPr>
              <p:cNvSpPr txBox="1"/>
              <p:nvPr/>
            </p:nvSpPr>
            <p:spPr>
              <a:xfrm>
                <a:off x="6364614" y="1233449"/>
                <a:ext cx="5802430" cy="357020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Elipti</a:t>
                </a:r>
                <a:r>
                  <a:rPr lang="sr-Latn-RS" sz="2000" dirty="0">
                    <a:solidFill>
                      <a:sysClr val="windowText" lastClr="000000"/>
                    </a:solidFill>
                    <a:latin typeface="Calibri" panose="020F0502020204030204"/>
                  </a:rPr>
                  <a:t>čke krive</a:t>
                </a:r>
                <a:endParaRPr lang="sr-Latn-RS" sz="2000" dirty="0">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US" sz="2400" i="1" dirty="0" smtClean="0">
                          <a:latin typeface="Cambria Math" panose="02040503050406030204" pitchFamily="18" charset="0"/>
                        </a:rPr>
                        <m:t>𝑦</m:t>
                      </m:r>
                      <m:r>
                        <a:rPr lang="en-US" sz="2400" i="1" baseline="30000" dirty="0" smtClean="0">
                          <a:latin typeface="Cambria Math" panose="02040503050406030204" pitchFamily="18" charset="0"/>
                        </a:rPr>
                        <m:t>2</m:t>
                      </m:r>
                      <m:r>
                        <a:rPr lang="en-US" sz="2400" i="1" dirty="0" smtClean="0">
                          <a:latin typeface="Cambria Math" panose="02040503050406030204" pitchFamily="18" charset="0"/>
                        </a:rPr>
                        <m:t>=</m:t>
                      </m:r>
                      <m:r>
                        <a:rPr lang="sr-Latn-RS" sz="2400" i="1" dirty="0">
                          <a:latin typeface="Cambria Math" panose="02040503050406030204" pitchFamily="18" charset="0"/>
                        </a:rPr>
                        <m:t>(</m:t>
                      </m:r>
                      <m:r>
                        <a:rPr lang="en-US" sz="2400" i="1" dirty="0" smtClean="0">
                          <a:latin typeface="Cambria Math" panose="02040503050406030204" pitchFamily="18" charset="0"/>
                        </a:rPr>
                        <m:t>𝑥</m:t>
                      </m:r>
                      <m:r>
                        <a:rPr lang="en-US" sz="2400" i="1" baseline="30000" dirty="0" smtClean="0">
                          <a:latin typeface="Cambria Math" panose="02040503050406030204" pitchFamily="18" charset="0"/>
                        </a:rPr>
                        <m:t>3</m:t>
                      </m:r>
                      <m:r>
                        <a:rPr lang="en-US" sz="2400" i="1" dirty="0" smtClean="0">
                          <a:latin typeface="Cambria Math" panose="02040503050406030204" pitchFamily="18" charset="0"/>
                        </a:rPr>
                        <m:t>+</m:t>
                      </m:r>
                      <m:r>
                        <a:rPr lang="en-US" sz="2400" i="1" dirty="0" smtClean="0">
                          <a:latin typeface="Cambria Math" panose="02040503050406030204" pitchFamily="18" charset="0"/>
                        </a:rPr>
                        <m:t>𝑎𝑥</m:t>
                      </m:r>
                      <m:r>
                        <a:rPr lang="en-US" sz="2400" b="0" i="1" dirty="0" smtClean="0">
                          <a:latin typeface="Cambria Math" panose="02040503050406030204" pitchFamily="18" charset="0"/>
                        </a:rPr>
                        <m:t>+</m:t>
                      </m:r>
                      <m:r>
                        <a:rPr lang="en-US" sz="2400" i="1" dirty="0" smtClean="0">
                          <a:latin typeface="Cambria Math" panose="02040503050406030204" pitchFamily="18" charset="0"/>
                        </a:rPr>
                        <m:t>𝑏</m:t>
                      </m:r>
                      <m:r>
                        <a:rPr lang="sr-Latn-RS" sz="2400" i="1" dirty="0">
                          <a:latin typeface="Cambria Math" panose="02040503050406030204" pitchFamily="18" charset="0"/>
                        </a:rPr>
                        <m:t>)</m:t>
                      </m:r>
                      <m:r>
                        <a:rPr lang="sr-Latn-RS" sz="2400" i="1" dirty="0" smtClean="0">
                          <a:latin typeface="Cambria Math" panose="02040503050406030204" pitchFamily="18" charset="0"/>
                        </a:rPr>
                        <m:t> </m:t>
                      </m:r>
                      <m:r>
                        <a:rPr lang="sr-Latn-RS" sz="2400" i="1" dirty="0" smtClean="0">
                          <a:latin typeface="Cambria Math" panose="02040503050406030204" pitchFamily="18" charset="0"/>
                        </a:rPr>
                        <m:t>𝑚𝑜𝑑</m:t>
                      </m:r>
                      <m:r>
                        <a:rPr lang="sr-Latn-RS" sz="2400" i="1" dirty="0" smtClean="0">
                          <a:latin typeface="Cambria Math" panose="02040503050406030204" pitchFamily="18" charset="0"/>
                        </a:rPr>
                        <m:t> </m:t>
                      </m:r>
                      <m:r>
                        <a:rPr lang="sr-Latn-RS" sz="2400" i="1" dirty="0" smtClean="0">
                          <a:latin typeface="Cambria Math" panose="02040503050406030204" pitchFamily="18" charset="0"/>
                        </a:rPr>
                        <m:t>𝑝</m:t>
                      </m:r>
                    </m:oMath>
                  </m:oMathPara>
                </a14:m>
                <a:endParaRPr lang="en-US" sz="24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r>
                  <a:rPr lang="sr-Latn-RS" sz="2000" dirty="0">
                    <a:solidFill>
                      <a:sysClr val="windowText" lastClr="000000"/>
                    </a:solidFill>
                    <a:latin typeface="Calibri" panose="020F0502020204030204"/>
                  </a:rPr>
                  <a:t>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 98500868790785283756427907490438260516 3141518161494337</a:t>
                </a:r>
              </a:p>
            </p:txBody>
          </p:sp>
        </mc:Choice>
        <mc:Fallback xmlns="">
          <p:sp>
            <p:nvSpPr>
              <p:cNvPr id="8" name="TextBox 7">
                <a:extLst>
                  <a:ext uri="{FF2B5EF4-FFF2-40B4-BE49-F238E27FC236}">
                    <a16:creationId xmlns:a16="http://schemas.microsoft.com/office/drawing/2014/main" id="{969F9F5B-AF7D-4C0A-B123-E07CA8554C23}"/>
                  </a:ext>
                </a:extLst>
              </p:cNvPr>
              <p:cNvSpPr txBox="1">
                <a:spLocks noRot="1" noChangeAspect="1" noMove="1" noResize="1" noEditPoints="1" noAdjustHandles="1" noChangeArrowheads="1" noChangeShapeType="1" noTextEdit="1"/>
              </p:cNvSpPr>
              <p:nvPr/>
            </p:nvSpPr>
            <p:spPr>
              <a:xfrm>
                <a:off x="6364614" y="1233449"/>
                <a:ext cx="5802430" cy="3570208"/>
              </a:xfrm>
              <a:prstGeom prst="rect">
                <a:avLst/>
              </a:prstGeom>
              <a:blipFill>
                <a:blip r:embed="rId3"/>
                <a:stretch>
                  <a:fillRect l="-1050" t="-853" b="-1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A8C5972-25B6-240B-5071-C70219BE0B0B}"/>
              </a:ext>
            </a:extLst>
          </p:cNvPr>
          <p:cNvPicPr>
            <a:picLocks noChangeAspect="1"/>
          </p:cNvPicPr>
          <p:nvPr/>
        </p:nvPicPr>
        <p:blipFill>
          <a:blip r:embed="rId4"/>
          <a:stretch>
            <a:fillRect/>
          </a:stretch>
        </p:blipFill>
        <p:spPr>
          <a:xfrm>
            <a:off x="24957" y="24384"/>
            <a:ext cx="5936931" cy="6816725"/>
          </a:xfrm>
          <a:prstGeom prst="rect">
            <a:avLst/>
          </a:prstGeom>
          <a:ln w="19050">
            <a:gradFill>
              <a:gsLst>
                <a:gs pos="0">
                  <a:srgbClr val="01023B"/>
                </a:gs>
                <a:gs pos="50000">
                  <a:srgbClr val="A53F52"/>
                </a:gs>
                <a:gs pos="100000">
                  <a:srgbClr val="EA9A5C"/>
                </a:gs>
              </a:gsLst>
              <a:lin ang="5400000" scaled="1"/>
            </a:gradFill>
          </a:ln>
        </p:spPr>
      </p:pic>
      <p:sp>
        <p:nvSpPr>
          <p:cNvPr id="4" name="TextBox 3">
            <a:extLst>
              <a:ext uri="{FF2B5EF4-FFF2-40B4-BE49-F238E27FC236}">
                <a16:creationId xmlns:a16="http://schemas.microsoft.com/office/drawing/2014/main" id="{80E205E7-AF84-09AA-8A92-B3360AED0B59}"/>
              </a:ext>
            </a:extLst>
          </p:cNvPr>
          <p:cNvSpPr txBox="1"/>
          <p:nvPr/>
        </p:nvSpPr>
        <p:spPr>
          <a:xfrm>
            <a:off x="6364613" y="648674"/>
            <a:ext cx="1475232"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46C3A22B-4C46-B199-4657-571E1E9CCB04}"/>
              </a:ext>
            </a:extLst>
          </p:cNvPr>
          <p:cNvSpPr txBox="1"/>
          <p:nvPr/>
        </p:nvSpPr>
        <p:spPr>
          <a:xfrm>
            <a:off x="4559808" y="5035296"/>
            <a:ext cx="671979" cy="584775"/>
          </a:xfrm>
          <a:prstGeom prst="rect">
            <a:avLst/>
          </a:prstGeom>
          <a:noFill/>
        </p:spPr>
        <p:txBody>
          <a:bodyPr wrap="none" rtlCol="0">
            <a:spAutoFit/>
          </a:bodyPr>
          <a:lstStyle/>
          <a:p>
            <a:r>
              <a:rPr lang="sr-Latn-RS" sz="3200" b="1" dirty="0">
                <a:solidFill>
                  <a:srgbClr val="FF0000"/>
                </a:solidFill>
              </a:rPr>
              <a:t>Q</a:t>
            </a:r>
            <a:r>
              <a:rPr lang="en-US" sz="3200" b="1" dirty="0">
                <a:solidFill>
                  <a:srgbClr val="FF0000"/>
                </a:solidFill>
              </a:rPr>
              <a:t>=</a:t>
            </a:r>
          </a:p>
        </p:txBody>
      </p:sp>
    </p:spTree>
    <p:extLst>
      <p:ext uri="{BB962C8B-B14F-4D97-AF65-F5344CB8AC3E}">
        <p14:creationId xmlns:p14="http://schemas.microsoft.com/office/powerpoint/2010/main" val="7785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napadača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neku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validnu transakciju</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5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25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5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5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korisnike</a:t>
            </a:r>
            <a:r>
              <a:rPr lang="sr-Latn-RS" sz="2400" dirty="0">
                <a:solidFill>
                  <a:srgbClr val="01023B"/>
                </a:solidFill>
                <a:latin typeface="Calibri" panose="020F0502020204030204"/>
              </a:rPr>
              <a:t> da </a:t>
            </a:r>
            <a:r>
              <a:rPr lang="en-US" sz="2400" dirty="0" err="1">
                <a:solidFill>
                  <a:srgbClr val="01023B"/>
                </a:solidFill>
                <a:latin typeface="Calibri" panose="020F0502020204030204"/>
              </a:rPr>
              <a:t>menjaju</a:t>
            </a:r>
            <a:r>
              <a:rPr lang="sr-Latn-RS" sz="2400" dirty="0">
                <a:solidFill>
                  <a:srgbClr val="01023B"/>
                </a:solidFill>
                <a:latin typeface="Calibri" panose="020F0502020204030204"/>
              </a:rPr>
              <a:t> </a:t>
            </a:r>
            <a:r>
              <a:rPr lang="sr-Latn-RS" sz="2400" u="sng" dirty="0">
                <a:solidFill>
                  <a:srgbClr val="01023B"/>
                </a:solidFill>
                <a:latin typeface="Calibri" panose="020F0502020204030204"/>
              </a:rPr>
              <a:t>sopstvene</a:t>
            </a:r>
            <a:r>
              <a:rPr lang="sr-Latn-RS" sz="2400" dirty="0">
                <a:solidFill>
                  <a:srgbClr val="01023B"/>
                </a:solidFill>
                <a:latin typeface="Calibri" panose="020F0502020204030204"/>
              </a:rPr>
              <a:t> transakcij</a:t>
            </a:r>
            <a:r>
              <a:rPr lang="en-US" sz="2400" dirty="0">
                <a:solidFill>
                  <a:srgbClr val="01023B"/>
                </a:solidFill>
                <a:latin typeface="Calibri" panose="020F0502020204030204"/>
              </a:rPr>
              <a:t>e?</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
        <p:nvSpPr>
          <p:cNvPr id="9" name="Rectangle 8">
            <a:extLst>
              <a:ext uri="{FF2B5EF4-FFF2-40B4-BE49-F238E27FC236}">
                <a16:creationId xmlns:a16="http://schemas.microsoft.com/office/drawing/2014/main" id="{2CFE4730-8500-0B4E-9DA4-B3156B916B70}"/>
              </a:ext>
            </a:extLst>
          </p:cNvPr>
          <p:cNvSpPr/>
          <p:nvPr/>
        </p:nvSpPr>
        <p:spPr>
          <a:xfrm>
            <a:off x="1673725" y="4539161"/>
            <a:ext cx="684463" cy="6500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6BFF48-EEA3-0048-E590-13537E92DEA0}"/>
              </a:ext>
            </a:extLst>
          </p:cNvPr>
          <p:cNvSpPr/>
          <p:nvPr/>
        </p:nvSpPr>
        <p:spPr>
          <a:xfrm>
            <a:off x="5755565" y="4539161"/>
            <a:ext cx="684463" cy="650045"/>
          </a:xfrm>
          <a:prstGeom prst="rect">
            <a:avLst/>
          </a:prstGeom>
          <a:solidFill>
            <a:schemeClr val="accent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C000"/>
              </a:solidFill>
            </a:endParaRPr>
          </a:p>
        </p:txBody>
      </p:sp>
      <p:sp>
        <p:nvSpPr>
          <p:cNvPr id="13" name="TextBox 12">
            <a:extLst>
              <a:ext uri="{FF2B5EF4-FFF2-40B4-BE49-F238E27FC236}">
                <a16:creationId xmlns:a16="http://schemas.microsoft.com/office/drawing/2014/main" id="{9596A41C-3743-8FD2-E4E3-16CED9E5766E}"/>
              </a:ext>
            </a:extLst>
          </p:cNvPr>
          <p:cNvSpPr txBox="1"/>
          <p:nvPr/>
        </p:nvSpPr>
        <p:spPr>
          <a:xfrm>
            <a:off x="1291647" y="5224441"/>
            <a:ext cx="1597267" cy="400110"/>
          </a:xfrm>
          <a:prstGeom prst="rect">
            <a:avLst/>
          </a:prstGeom>
          <a:noFill/>
        </p:spPr>
        <p:txBody>
          <a:bodyPr wrap="square" rtlCol="0">
            <a:spAutoFit/>
          </a:bodyPr>
          <a:lstStyle/>
          <a:p>
            <a:pPr>
              <a:spcAft>
                <a:spcPts val="1200"/>
              </a:spcAft>
            </a:pPr>
            <a:r>
              <a:rPr lang="en-US" sz="2000" dirty="0" err="1">
                <a:latin typeface="Calibri" panose="020F0502020204030204"/>
              </a:rPr>
              <a:t>Validan</a:t>
            </a:r>
            <a:r>
              <a:rPr lang="en-US" sz="2000" dirty="0">
                <a:latin typeface="Calibri" panose="020F0502020204030204"/>
              </a:rPr>
              <a:t> </a:t>
            </a:r>
            <a:r>
              <a:rPr lang="en-US" sz="2000" dirty="0" err="1">
                <a:latin typeface="Calibri" panose="020F0502020204030204"/>
              </a:rPr>
              <a:t>blok</a:t>
            </a:r>
            <a:endParaRPr lang="sr-Latn-RS" sz="2000" dirty="0">
              <a:latin typeface="Calibri" panose="020F0502020204030204"/>
            </a:endParaRPr>
          </a:p>
        </p:txBody>
      </p:sp>
      <p:sp>
        <p:nvSpPr>
          <p:cNvPr id="20" name="Rectangle 19">
            <a:extLst>
              <a:ext uri="{FF2B5EF4-FFF2-40B4-BE49-F238E27FC236}">
                <a16:creationId xmlns:a16="http://schemas.microsoft.com/office/drawing/2014/main" id="{67CF144B-D2B9-1E70-11CC-3C2DC8B67708}"/>
              </a:ext>
            </a:extLst>
          </p:cNvPr>
          <p:cNvSpPr/>
          <p:nvPr/>
        </p:nvSpPr>
        <p:spPr>
          <a:xfrm>
            <a:off x="10094134" y="4539161"/>
            <a:ext cx="684463" cy="650045"/>
          </a:xfrm>
          <a:prstGeom prst="rect">
            <a:avLst/>
          </a:prstGeom>
          <a:solidFill>
            <a:srgbClr val="DB454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C000"/>
              </a:solidFill>
            </a:endParaRPr>
          </a:p>
        </p:txBody>
      </p:sp>
      <p:sp>
        <p:nvSpPr>
          <p:cNvPr id="25" name="TextBox 24">
            <a:extLst>
              <a:ext uri="{FF2B5EF4-FFF2-40B4-BE49-F238E27FC236}">
                <a16:creationId xmlns:a16="http://schemas.microsoft.com/office/drawing/2014/main" id="{031E6EFE-D184-5170-086C-5B30A5B8F3C4}"/>
              </a:ext>
            </a:extLst>
          </p:cNvPr>
          <p:cNvSpPr txBox="1"/>
          <p:nvPr/>
        </p:nvSpPr>
        <p:spPr>
          <a:xfrm>
            <a:off x="4212657" y="5205707"/>
            <a:ext cx="3907151" cy="400110"/>
          </a:xfrm>
          <a:prstGeom prst="rect">
            <a:avLst/>
          </a:prstGeom>
          <a:noFill/>
        </p:spPr>
        <p:txBody>
          <a:bodyPr wrap="square" rtlCol="0">
            <a:spAutoFit/>
          </a:bodyPr>
          <a:lstStyle/>
          <a:p>
            <a:pPr>
              <a:spcAft>
                <a:spcPts val="1200"/>
              </a:spcAft>
            </a:pPr>
            <a:r>
              <a:rPr lang="en-US" sz="2000" dirty="0">
                <a:latin typeface="Calibri" panose="020F0502020204030204"/>
              </a:rPr>
              <a:t>Blok koji </a:t>
            </a:r>
            <a:r>
              <a:rPr lang="en-US" sz="2000" dirty="0" err="1">
                <a:latin typeface="Calibri" panose="020F0502020204030204"/>
              </a:rPr>
              <a:t>napada</a:t>
            </a:r>
            <a:r>
              <a:rPr lang="sr-Latn-RS" sz="2000" dirty="0">
                <a:latin typeface="Calibri" panose="020F0502020204030204"/>
              </a:rPr>
              <a:t>č trenutno menja</a:t>
            </a:r>
          </a:p>
        </p:txBody>
      </p:sp>
      <p:sp>
        <p:nvSpPr>
          <p:cNvPr id="27" name="TextBox 26">
            <a:extLst>
              <a:ext uri="{FF2B5EF4-FFF2-40B4-BE49-F238E27FC236}">
                <a16:creationId xmlns:a16="http://schemas.microsoft.com/office/drawing/2014/main" id="{CC8B7278-A43C-A131-6720-D18C5C6BEE11}"/>
              </a:ext>
            </a:extLst>
          </p:cNvPr>
          <p:cNvSpPr txBox="1"/>
          <p:nvPr/>
        </p:nvSpPr>
        <p:spPr>
          <a:xfrm>
            <a:off x="9611975" y="5199985"/>
            <a:ext cx="1745564" cy="400110"/>
          </a:xfrm>
          <a:prstGeom prst="rect">
            <a:avLst/>
          </a:prstGeom>
          <a:noFill/>
        </p:spPr>
        <p:txBody>
          <a:bodyPr wrap="square" rtlCol="0">
            <a:spAutoFit/>
          </a:bodyPr>
          <a:lstStyle/>
          <a:p>
            <a:pPr>
              <a:spcAft>
                <a:spcPts val="1200"/>
              </a:spcAft>
            </a:pPr>
            <a:r>
              <a:rPr lang="sr-Latn-RS" sz="2000" dirty="0">
                <a:latin typeface="Calibri" panose="020F0502020204030204"/>
              </a:rPr>
              <a:t>Izmenjen blok</a:t>
            </a:r>
          </a:p>
        </p:txBody>
      </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Znamo da ne možemo da dobijemo ulaz heš funkcije na osnovu njenog izlaza</a:t>
            </a:r>
          </a:p>
          <a:p>
            <a:pPr>
              <a:spcAft>
                <a:spcPts val="1200"/>
              </a:spcAft>
            </a:pPr>
            <a:r>
              <a:rPr lang="sr-Latn-RS" sz="2000" dirty="0">
                <a:latin typeface="Calibri" panose="020F0502020204030204"/>
              </a:rPr>
              <a:t>Postavljamo uslov da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rgbClr val="A53F52"/>
                </a:solidFill>
                <a:latin typeface="Calibri" panose="020F0502020204030204"/>
              </a:rPr>
              <a:t>Težina (Difficulty) </a:t>
            </a:r>
            <a:r>
              <a:rPr lang="en-US" sz="2000" dirty="0">
                <a:latin typeface="Calibri" panose="020F0502020204030204"/>
              </a:rPr>
              <a:t>= </a:t>
            </a:r>
            <a:r>
              <a:rPr lang="en-US" sz="2000" dirty="0" err="1">
                <a:latin typeface="Calibri" panose="020F0502020204030204"/>
              </a:rPr>
              <a:t>broj</a:t>
            </a:r>
            <a:r>
              <a:rPr lang="en-US" sz="2000" dirty="0">
                <a:latin typeface="Calibri" panose="020F0502020204030204"/>
              </a:rPr>
              <a:t> </a:t>
            </a:r>
            <a:r>
              <a:rPr lang="en-US" sz="2000" dirty="0" err="1">
                <a:latin typeface="Calibri" panose="020F0502020204030204"/>
              </a:rPr>
              <a:t>prefiksnih</a:t>
            </a:r>
            <a:r>
              <a:rPr lang="en-US" sz="2000" dirty="0">
                <a:latin typeface="Calibri" panose="020F0502020204030204"/>
              </a:rPr>
              <a:t> </a:t>
            </a:r>
            <a:r>
              <a:rPr lang="en-US" sz="2000" dirty="0" err="1">
                <a:latin typeface="Calibri" panose="020F0502020204030204"/>
              </a:rPr>
              <a:t>nula</a:t>
            </a:r>
            <a:r>
              <a:rPr lang="en-US" sz="2000" dirty="0">
                <a:latin typeface="Calibri" panose="020F0502020204030204"/>
              </a:rPr>
              <a:t> </a:t>
            </a:r>
            <a:r>
              <a:rPr lang="en-US" sz="2000" dirty="0" err="1">
                <a:latin typeface="Calibri" panose="020F0502020204030204"/>
              </a:rPr>
              <a:t>kojim</a:t>
            </a:r>
            <a:r>
              <a:rPr lang="en-US" sz="2000" dirty="0">
                <a:latin typeface="Calibri" panose="020F0502020204030204"/>
              </a:rPr>
              <a:t> mora da po</a:t>
            </a:r>
            <a:r>
              <a:rPr lang="sr-Latn-RS" sz="2000" dirty="0">
                <a:latin typeface="Calibri" panose="020F0502020204030204"/>
              </a:rPr>
              <a:t>činje binarna heš vrednost bloka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09609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0178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 bez menjanja podataka unutar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validan (da počinje sa onoliko nula kolika je </a:t>
            </a:r>
            <a:r>
              <a:rPr lang="sr-Latn-RS" sz="2000" dirty="0">
                <a:solidFill>
                  <a:srgbClr val="A53F52"/>
                </a:solidFill>
                <a:latin typeface="Calibri" panose="020F0502020204030204"/>
              </a:rPr>
              <a:t>težina</a:t>
            </a:r>
            <a:r>
              <a:rPr lang="sr-Latn-RS" sz="2000" dirty="0">
                <a:latin typeface="Calibri" panose="020F0502020204030204"/>
              </a:rPr>
              <a:t>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kada prvi izrudare novi blok</a:t>
            </a:r>
            <a:endParaRPr lang="sr-Latn-RS" sz="20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837222"/>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Rudarenje </a:t>
            </a:r>
            <a:r>
              <a:rPr lang="sr-Latn-RS" sz="2000" dirty="0">
                <a:latin typeface="Calibri" panose="020F0502020204030204"/>
              </a:rPr>
              <a:t>je zapravo </a:t>
            </a:r>
            <a:r>
              <a:rPr lang="sr-Latn-RS" sz="2000" dirty="0">
                <a:solidFill>
                  <a:srgbClr val="A53F52"/>
                </a:solidFill>
                <a:latin typeface="Calibri" panose="020F0502020204030204"/>
              </a:rPr>
              <a:t>konsenzus algoritam </a:t>
            </a:r>
            <a:r>
              <a:rPr lang="sr-Latn-RS" sz="2000" dirty="0">
                <a:latin typeface="Calibri" panose="020F0502020204030204"/>
              </a:rPr>
              <a:t>koji se zove </a:t>
            </a:r>
            <a:r>
              <a:rPr lang="sr-Latn-RS" sz="2000" dirty="0">
                <a:solidFill>
                  <a:srgbClr val="A53F52"/>
                </a:solidFill>
                <a:latin typeface="Calibri" panose="020F0502020204030204"/>
              </a:rPr>
              <a:t>Dokaz Radom (Proof of Work – PoW)</a:t>
            </a:r>
          </a:p>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dok pritom ne znaju sa kim komuniciraju</a:t>
            </a:r>
          </a:p>
          <a:p>
            <a:pPr>
              <a:spcAft>
                <a:spcPts val="1200"/>
              </a:spcAft>
            </a:pPr>
            <a:r>
              <a:rPr lang="sr-Latn-RS" sz="2000" dirty="0">
                <a:solidFill>
                  <a:srgbClr val="A53F52"/>
                </a:solidFill>
                <a:latin typeface="Calibri" panose="020F0502020204030204"/>
              </a:rPr>
              <a:t>PoW</a:t>
            </a:r>
            <a:r>
              <a:rPr lang="sr-Latn-RS" sz="2000" dirty="0">
                <a:latin typeface="Calibri" panose="020F0502020204030204"/>
              </a:rPr>
              <a:t> </a:t>
            </a:r>
            <a:r>
              <a:rPr lang="en-US" sz="2000" dirty="0">
                <a:latin typeface="Calibri" panose="020F0502020204030204"/>
              </a:rPr>
              <a:t>=</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a:t>
            </a:r>
            <a:endParaRPr lang="en-US" sz="2000" dirty="0">
              <a:latin typeface="Calibri" panose="020F0502020204030204"/>
            </a:endParaRP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200"/>
              </a:spcAft>
            </a:pPr>
            <a:r>
              <a:rPr lang="sr-Latn-RS" sz="2000" dirty="0">
                <a:latin typeface="Calibri" panose="020F0502020204030204"/>
              </a:rPr>
              <a:t>Neki drugi konsenzus algoritmi:</a:t>
            </a:r>
          </a:p>
          <a:p>
            <a:pPr marL="342900" indent="-342900">
              <a:spcAft>
                <a:spcPts val="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200"/>
              </a:spcAft>
              <a:buFont typeface="Arial" panose="020B0604020202020204" pitchFamily="34" charset="0"/>
              <a:buChar char="•"/>
            </a:pPr>
            <a:r>
              <a:rPr lang="sr-Latn-RS" sz="2000" dirty="0">
                <a:latin typeface="Calibri" panose="020F0502020204030204"/>
              </a:rPr>
              <a:t>Delegirani dokaz ulogom (Delegated Proof of Stake – DPoS)</a:t>
            </a:r>
          </a:p>
          <a:p>
            <a:pPr marL="342900" indent="-342900">
              <a:spcAft>
                <a:spcPts val="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200"/>
              </a:spcAft>
              <a:buFont typeface="Arial" panose="020B0604020202020204" pitchFamily="34" charset="0"/>
              <a:buChar char="•"/>
            </a:pPr>
            <a:r>
              <a:rPr lang="sr-Latn-RS" sz="2000" dirty="0">
                <a:latin typeface="Calibri" panose="020F0502020204030204"/>
              </a:rPr>
              <a:t>Dokaz proteklim vremenom (Proof of Elapsed Time – PoET)</a:t>
            </a:r>
          </a:p>
        </p:txBody>
      </p:sp>
    </p:spTree>
    <p:extLst>
      <p:ext uri="{BB962C8B-B14F-4D97-AF65-F5344CB8AC3E}">
        <p14:creationId xmlns:p14="http://schemas.microsoft.com/office/powerpoint/2010/main" val="111950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5943657" cy="3477875"/>
          </a:xfrm>
          <a:prstGeom prst="rect">
            <a:avLst/>
          </a:prstGeom>
          <a:noFill/>
        </p:spPr>
        <p:txBody>
          <a:bodyPr wrap="square" rtlCol="0">
            <a:spAutoFit/>
          </a:bodyPr>
          <a:lstStyle/>
          <a:p>
            <a:pPr>
              <a:spcAft>
                <a:spcPts val="1200"/>
              </a:spcAft>
            </a:pPr>
            <a:r>
              <a:rPr lang="sr-Latn-RS" sz="2000" dirty="0">
                <a:latin typeface="Calibri" panose="020F0502020204030204"/>
              </a:rPr>
              <a:t>Koriste konsenzus algoritme</a:t>
            </a:r>
          </a:p>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Čvorovi sa istom verzijom lanca veruju jedni drugima, jer im se heševi u poslednjem bloku poklapaju</a:t>
            </a:r>
          </a:p>
        </p:txBody>
      </p:sp>
      <p:pic>
        <p:nvPicPr>
          <p:cNvPr id="2" name="Picture Placeholder 7">
            <a:extLst>
              <a:ext uri="{FF2B5EF4-FFF2-40B4-BE49-F238E27FC236}">
                <a16:creationId xmlns:a16="http://schemas.microsoft.com/office/drawing/2014/main" id="{14A33AC9-799C-2B8A-19CA-A7934DDB80A0}"/>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862781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Globalno distribuiran sistem znači da</a:t>
            </a:r>
            <a:r>
              <a:rPr lang="en-US" sz="2000" dirty="0">
                <a:latin typeface="Calibri" panose="020F0502020204030204"/>
              </a:rPr>
              <a:t> </a:t>
            </a:r>
            <a:r>
              <a:rPr lang="sr-Latn-RS" sz="2000" dirty="0">
                <a:latin typeface="Calibri" panose="020F0502020204030204"/>
              </a:rPr>
              <a:t>podaci ne dolaze do svih čvorova istovremeno</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razdvajanja: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003F296-9790-5C80-D387-BE8F371BAD9B}"/>
              </a:ext>
            </a:extLst>
          </p:cNvPr>
          <p:cNvPicPr>
            <a:picLocks noChangeAspect="1"/>
          </p:cNvPicPr>
          <p:nvPr/>
        </p:nvPicPr>
        <p:blipFill>
          <a:blip r:embed="rId3"/>
          <a:stretch>
            <a:fillRect/>
          </a:stretch>
        </p:blipFill>
        <p:spPr>
          <a:xfrm>
            <a:off x="5181600" y="-12953"/>
            <a:ext cx="7010400" cy="6870953"/>
          </a:xfrm>
          <a:prstGeom prst="rect">
            <a:avLst/>
          </a:prstGeom>
          <a:ln w="9525">
            <a:noFill/>
          </a:ln>
        </p:spPr>
      </p:pic>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5004874" cy="3323987"/>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Postoji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puno</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verzija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blockchaina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Za sad limitirana upotreba</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Pametni ugovori (Smart contracts)</a:t>
            </a: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Tree>
    <p:extLst>
      <p:ext uri="{BB962C8B-B14F-4D97-AF65-F5344CB8AC3E}">
        <p14:creationId xmlns:p14="http://schemas.microsoft.com/office/powerpoint/2010/main" val="1212853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6096000" cy="4247317"/>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Blockchain</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rgbClr val="A53F52"/>
                </a:solidFill>
                <a:latin typeface="Calibri" panose="020F0502020204030204"/>
              </a:rPr>
              <a:t>distribuiran </a:t>
            </a:r>
            <a:r>
              <a:rPr lang="sr-Latn-RS" sz="2000" dirty="0">
                <a:latin typeface="Calibri" panose="020F0502020204030204"/>
              </a:rPr>
              <a:t>nepromenljiv </a:t>
            </a:r>
            <a:r>
              <a:rPr lang="en-US" sz="2000" dirty="0">
                <a:latin typeface="Calibri" panose="020F0502020204030204"/>
              </a:rPr>
              <a:t>(</a:t>
            </a:r>
            <a:r>
              <a:rPr lang="sr-Latn-RS" sz="2000" dirty="0">
                <a:latin typeface="Calibri" panose="020F0502020204030204"/>
              </a:rPr>
              <a:t>javno dostupan</a:t>
            </a:r>
            <a:r>
              <a:rPr lang="en-US" sz="2000" dirty="0">
                <a:latin typeface="Calibri" panose="020F0502020204030204"/>
              </a:rPr>
              <a:t>)</a:t>
            </a:r>
            <a:r>
              <a:rPr lang="sr-Latn-RS" sz="2000" dirty="0">
                <a:solidFill>
                  <a:srgbClr val="A53F52"/>
                </a:solidFill>
                <a:latin typeface="Calibri" panose="020F0502020204030204"/>
              </a:rPr>
              <a:t> digitalni ledger</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Distribuirani sistem</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odvojenim uređajima koji međusobno komuniciraju kroz mrežu</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Digitalni ledger</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Blockchain</a:t>
            </a:r>
            <a:r>
              <a:rPr lang="en-US" sz="2000" dirty="0">
                <a:solidFill>
                  <a:sysClr val="windowText" lastClr="000000"/>
                </a:solidFill>
                <a:latin typeface="Calibri" panose="020F0502020204030204"/>
              </a:rPr>
              <a:t> se s</a:t>
            </a:r>
            <a:r>
              <a:rPr lang="sr-Latn-RS" sz="2000" dirty="0">
                <a:solidFill>
                  <a:sysClr val="windowText" lastClr="000000"/>
                </a:solidFill>
                <a:latin typeface="Calibri" panose="020F0502020204030204"/>
              </a:rPr>
              <a:t>astoji od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najpoznatiju primenu – </a:t>
            </a:r>
            <a:r>
              <a:rPr lang="sr-Latn-RS" sz="2000" dirty="0">
                <a:solidFill>
                  <a:srgbClr val="A53F52"/>
                </a:solidFill>
                <a:latin typeface="Calibri" panose="020F0502020204030204"/>
              </a:rPr>
              <a:t>kriptovalute</a:t>
            </a:r>
          </a:p>
          <a:p>
            <a:pPr>
              <a:spcAft>
                <a:spcPts val="1200"/>
              </a:spcAft>
            </a:pPr>
            <a:r>
              <a:rPr lang="sr-Latn-RS" sz="2000" dirty="0">
                <a:solidFill>
                  <a:srgbClr val="A53F52"/>
                </a:solidFill>
                <a:latin typeface="Calibri" panose="020F0502020204030204"/>
              </a:rPr>
              <a:t>Kriptovalute</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fiat </a:t>
            </a:r>
            <a:r>
              <a:rPr lang="en-US" sz="2000" dirty="0" err="1">
                <a:solidFill>
                  <a:sysClr val="windowText" lastClr="000000"/>
                </a:solidFill>
                <a:latin typeface="Calibri" panose="020F0502020204030204"/>
              </a:rPr>
              <a:t>valute</a:t>
            </a:r>
            <a:r>
              <a:rPr lang="sr-Latn-RS" sz="2000" dirty="0">
                <a:solidFill>
                  <a:sysClr val="windowText" lastClr="000000"/>
                </a:solidFill>
                <a:latin typeface="Calibri" panose="020F0502020204030204"/>
              </a:rPr>
              <a:t> implementirane pomoću blokchaina</a:t>
            </a:r>
            <a:endParaRPr lang="sr-Latn-RS" sz="2000" dirty="0">
              <a:solidFill>
                <a:srgbClr val="A53F52"/>
              </a:solidFill>
              <a:latin typeface="Calibri" panose="020F0502020204030204"/>
            </a:endParaRP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230863"/>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838594"/>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838594"/>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1838594"/>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810947"/>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139242"/>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552881"/>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44948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44948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44948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57046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2954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04231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3079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33449"/>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6842</TotalTime>
  <Words>4822</Words>
  <Application>Microsoft Office PowerPoint</Application>
  <PresentationFormat>Widescreen</PresentationFormat>
  <Paragraphs>400</Paragraphs>
  <Slides>38</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101</cp:revision>
  <dcterms:created xsi:type="dcterms:W3CDTF">2023-03-04T15:09:55Z</dcterms:created>
  <dcterms:modified xsi:type="dcterms:W3CDTF">2023-05-16T20:15:12Z</dcterms:modified>
</cp:coreProperties>
</file>